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2"/>
  </p:sldMasterIdLst>
  <p:notesMasterIdLst>
    <p:notesMasterId r:id="rId47"/>
  </p:notesMasterIdLst>
  <p:handoutMasterIdLst>
    <p:handoutMasterId r:id="rId48"/>
  </p:handoutMasterIdLst>
  <p:sldIdLst>
    <p:sldId id="257" r:id="rId3"/>
    <p:sldId id="355" r:id="rId4"/>
    <p:sldId id="357" r:id="rId5"/>
    <p:sldId id="258" r:id="rId6"/>
    <p:sldId id="268" r:id="rId7"/>
    <p:sldId id="269" r:id="rId8"/>
    <p:sldId id="270" r:id="rId9"/>
    <p:sldId id="310" r:id="rId10"/>
    <p:sldId id="311" r:id="rId11"/>
    <p:sldId id="312" r:id="rId12"/>
    <p:sldId id="313" r:id="rId13"/>
    <p:sldId id="314" r:id="rId14"/>
    <p:sldId id="305" r:id="rId15"/>
    <p:sldId id="306" r:id="rId16"/>
    <p:sldId id="307" r:id="rId17"/>
    <p:sldId id="308" r:id="rId18"/>
    <p:sldId id="309" r:id="rId19"/>
    <p:sldId id="315" r:id="rId20"/>
    <p:sldId id="361" r:id="rId21"/>
    <p:sldId id="316" r:id="rId22"/>
    <p:sldId id="318" r:id="rId23"/>
    <p:sldId id="259" r:id="rId24"/>
    <p:sldId id="362" r:id="rId25"/>
    <p:sldId id="292" r:id="rId26"/>
    <p:sldId id="293" r:id="rId27"/>
    <p:sldId id="294" r:id="rId28"/>
    <p:sldId id="321" r:id="rId29"/>
    <p:sldId id="322" r:id="rId30"/>
    <p:sldId id="325" r:id="rId31"/>
    <p:sldId id="329" r:id="rId32"/>
    <p:sldId id="330" r:id="rId33"/>
    <p:sldId id="331" r:id="rId34"/>
    <p:sldId id="332" r:id="rId35"/>
    <p:sldId id="333" r:id="rId36"/>
    <p:sldId id="334" r:id="rId37"/>
    <p:sldId id="335" r:id="rId38"/>
    <p:sldId id="336" r:id="rId39"/>
    <p:sldId id="337" r:id="rId40"/>
    <p:sldId id="338" r:id="rId41"/>
    <p:sldId id="348" r:id="rId42"/>
    <p:sldId id="359" r:id="rId43"/>
    <p:sldId id="363" r:id="rId44"/>
    <p:sldId id="360" r:id="rId45"/>
    <p:sldId id="364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9" autoAdjust="0"/>
    <p:restoredTop sz="66314" autoAdjust="0"/>
  </p:normalViewPr>
  <p:slideViewPr>
    <p:cSldViewPr snapToGrid="0">
      <p:cViewPr varScale="1">
        <p:scale>
          <a:sx n="85" d="100"/>
          <a:sy n="85" d="100"/>
        </p:scale>
        <p:origin x="-106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4" d="100"/>
        <a:sy n="74" d="100"/>
      </p:scale>
      <p:origin x="0" y="2328"/>
    </p:cViewPr>
  </p:sorterViewPr>
  <p:notesViewPr>
    <p:cSldViewPr snapToGrid="0" showGuides="1">
      <p:cViewPr varScale="1">
        <p:scale>
          <a:sx n="58" d="100"/>
          <a:sy n="58" d="100"/>
        </p:scale>
        <p:origin x="-242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C66D5-35F2-4B2B-B66A-28018F619124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6073D5-63C2-4933-B970-D96552757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481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B7E8A-1102-47A1-B1C3-36AE88809383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11EAB-687D-4AE4-B775-678A923E9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103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11EAB-687D-4AE4-B775-678A923E94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332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777E014-96C7-4207-8EBA-F3F33B5A3FFC}" type="slidenum">
              <a:rPr lang="en-US" sz="1300" smtClean="0"/>
              <a:pPr>
                <a:spcBef>
                  <a:spcPct val="0"/>
                </a:spcBef>
              </a:pPr>
              <a:t>18</a:t>
            </a:fld>
            <a:endParaRPr lang="en-US" sz="1300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852139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19451F6-1D49-41CA-AB24-9E28552B1EDC}" type="slidenum">
              <a:rPr lang="en-US" sz="1300" smtClean="0"/>
              <a:pPr>
                <a:spcBef>
                  <a:spcPct val="0"/>
                </a:spcBef>
              </a:pPr>
              <a:t>20</a:t>
            </a:fld>
            <a:endParaRPr lang="en-US" sz="130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947812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7F24CFD-43F5-452C-B84D-796B2F07813C}" type="slidenum">
              <a:rPr lang="en-US" sz="1300" smtClean="0"/>
              <a:pPr>
                <a:spcBef>
                  <a:spcPct val="0"/>
                </a:spcBef>
              </a:pPr>
              <a:t>21</a:t>
            </a:fld>
            <a:endParaRPr lang="en-US" sz="1300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629753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C02D434-45DC-4651-8F50-889290CA8E15}" type="slidenum">
              <a:rPr lang="en-US" sz="1300" smtClean="0"/>
              <a:pPr>
                <a:spcBef>
                  <a:spcPct val="0"/>
                </a:spcBef>
              </a:pPr>
              <a:t>22</a:t>
            </a:fld>
            <a:endParaRPr lang="en-US" sz="130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037516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42824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730929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291158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504467E-E4DB-45C2-9ED9-56148F47E81D}" type="slidenum">
              <a:rPr lang="en-US" sz="1300" smtClean="0"/>
              <a:pPr>
                <a:spcBef>
                  <a:spcPct val="0"/>
                </a:spcBef>
              </a:pPr>
              <a:t>27</a:t>
            </a:fld>
            <a:endParaRPr lang="en-US" sz="1300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98174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44A677D-2F83-41C0-BBFA-DAD51E2CE3AE}" type="slidenum">
              <a:rPr lang="en-US" sz="1300" smtClean="0"/>
              <a:pPr>
                <a:spcBef>
                  <a:spcPct val="0"/>
                </a:spcBef>
              </a:pPr>
              <a:t>28</a:t>
            </a:fld>
            <a:endParaRPr lang="en-US" sz="1300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893115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FD34975-9C94-4ED9-8011-11FB5E0987EA}" type="slidenum">
              <a:rPr lang="en-US" sz="1300" smtClean="0"/>
              <a:pPr>
                <a:spcBef>
                  <a:spcPct val="0"/>
                </a:spcBef>
              </a:pPr>
              <a:t>29</a:t>
            </a:fld>
            <a:endParaRPr lang="en-US" sz="130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98727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656112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89D4A9-B38E-4B28-B1D5-15F110F75A98}" type="slidenum">
              <a:rPr lang="en-US" sz="1300" smtClean="0"/>
              <a:pPr>
                <a:spcBef>
                  <a:spcPct val="0"/>
                </a:spcBef>
              </a:pPr>
              <a:t>30</a:t>
            </a:fld>
            <a:endParaRPr lang="en-US" sz="1300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956" tIns="46978" rIns="93956" bIns="46978"/>
          <a:lstStyle/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21967465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57B564F-96BA-4DCF-99A0-18B228515739}" type="slidenum">
              <a:rPr lang="en-US" sz="1300" smtClean="0"/>
              <a:pPr>
                <a:spcBef>
                  <a:spcPct val="0"/>
                </a:spcBef>
              </a:pPr>
              <a:t>31</a:t>
            </a:fld>
            <a:endParaRPr lang="en-US" sz="1300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956" tIns="46978" rIns="93956" bIns="46978"/>
          <a:lstStyle/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38222667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3ACE304-362D-4E3F-A1A4-5D31E442435C}" type="slidenum">
              <a:rPr lang="en-US" sz="1300" smtClean="0"/>
              <a:pPr>
                <a:spcBef>
                  <a:spcPct val="0"/>
                </a:spcBef>
              </a:pPr>
              <a:t>32</a:t>
            </a:fld>
            <a:endParaRPr lang="en-US" sz="1300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318012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FB309A5-41D4-4E73-BBCA-66F336CC58D5}" type="slidenum">
              <a:rPr lang="en-US" sz="1300" smtClean="0"/>
              <a:pPr>
                <a:spcBef>
                  <a:spcPct val="0"/>
                </a:spcBef>
              </a:pPr>
              <a:t>33</a:t>
            </a:fld>
            <a:endParaRPr lang="en-US" sz="1300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4330936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C3F05A6-94E5-4ADC-B4F7-9E0793556F2E}" type="slidenum">
              <a:rPr lang="en-US" sz="1300" smtClean="0"/>
              <a:pPr>
                <a:spcBef>
                  <a:spcPct val="0"/>
                </a:spcBef>
              </a:pPr>
              <a:t>34</a:t>
            </a:fld>
            <a:endParaRPr lang="en-US" sz="1300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657438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ADD2502-A552-492F-BBE1-98A19569E6EA}" type="slidenum">
              <a:rPr lang="en-US" sz="1300" smtClean="0"/>
              <a:pPr>
                <a:spcBef>
                  <a:spcPct val="0"/>
                </a:spcBef>
              </a:pPr>
              <a:t>35</a:t>
            </a:fld>
            <a:endParaRPr lang="en-US" sz="1300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441583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901EE6D-CFD0-4AF0-93FC-03BACE92FCCC}" type="slidenum">
              <a:rPr lang="en-US" sz="1300" smtClean="0"/>
              <a:pPr>
                <a:spcBef>
                  <a:spcPct val="0"/>
                </a:spcBef>
              </a:pPr>
              <a:t>36</a:t>
            </a:fld>
            <a:endParaRPr lang="en-US" sz="1300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285462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BBAE4B3-BC91-4D13-94A2-1D32D98F39E1}" type="slidenum">
              <a:rPr lang="en-US" sz="1300" smtClean="0"/>
              <a:pPr>
                <a:spcBef>
                  <a:spcPct val="0"/>
                </a:spcBef>
              </a:pPr>
              <a:t>37</a:t>
            </a:fld>
            <a:endParaRPr lang="en-US" sz="1300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3257799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9CB157E-5857-43E5-856F-7428C6E4200C}" type="slidenum">
              <a:rPr lang="en-US" sz="1300" smtClean="0"/>
              <a:pPr>
                <a:spcBef>
                  <a:spcPct val="0"/>
                </a:spcBef>
              </a:pPr>
              <a:t>38</a:t>
            </a:fld>
            <a:endParaRPr lang="en-US" sz="1300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6322607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D18746F-5D38-408C-A292-C5AB6FADD0CF}" type="slidenum">
              <a:rPr lang="en-US" sz="1300" smtClean="0"/>
              <a:pPr>
                <a:spcBef>
                  <a:spcPct val="0"/>
                </a:spcBef>
              </a:pPr>
              <a:t>39</a:t>
            </a:fld>
            <a:endParaRPr lang="en-US" sz="1300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04373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037230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8B7F27E-EE38-44EA-AD85-33C76D652EEF}" type="slidenum">
              <a:rPr lang="en-US" sz="1300" smtClean="0"/>
              <a:pPr>
                <a:spcBef>
                  <a:spcPct val="0"/>
                </a:spcBef>
              </a:pPr>
              <a:t>40</a:t>
            </a:fld>
            <a:endParaRPr lang="en-US" sz="1300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78452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44124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9pPr>
          </a:lstStyle>
          <a:p>
            <a:fld id="{9A9E99FA-6A1D-4BB5-95BE-973044C7B2DC}" type="slidenum">
              <a:rPr lang="en-GB" sz="1000" smtClean="0">
                <a:solidFill>
                  <a:schemeClr val="tx1"/>
                </a:solidFill>
              </a:rPr>
              <a:pPr/>
              <a:t>8</a:t>
            </a:fld>
            <a:endParaRPr lang="en-GB" sz="1000" smtClean="0">
              <a:solidFill>
                <a:schemeClr val="tx1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0913" y="773113"/>
            <a:ext cx="4857750" cy="3643312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114598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9pPr>
          </a:lstStyle>
          <a:p>
            <a:fld id="{1ECF7363-42E4-4179-87E9-8ACCF3058650}" type="slidenum">
              <a:rPr lang="en-GB" sz="1000" smtClean="0">
                <a:solidFill>
                  <a:schemeClr val="tx1"/>
                </a:solidFill>
              </a:rPr>
              <a:pPr/>
              <a:t>9</a:t>
            </a:fld>
            <a:endParaRPr lang="en-GB" sz="1000" smtClean="0">
              <a:solidFill>
                <a:schemeClr val="tx1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0913" y="773113"/>
            <a:ext cx="4857750" cy="3643312"/>
          </a:xfrm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023292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9pPr>
          </a:lstStyle>
          <a:p>
            <a:fld id="{CA7F0981-909D-4544-9D33-E94B45FB1F8F}" type="slidenum">
              <a:rPr lang="en-GB" sz="1000" smtClean="0">
                <a:solidFill>
                  <a:schemeClr val="tx1"/>
                </a:solidFill>
              </a:rPr>
              <a:pPr/>
              <a:t>10</a:t>
            </a:fld>
            <a:endParaRPr lang="en-GB" sz="1000" smtClean="0">
              <a:solidFill>
                <a:schemeClr val="tx1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0913" y="773113"/>
            <a:ext cx="4857750" cy="3643312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562222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9pPr>
          </a:lstStyle>
          <a:p>
            <a:fld id="{B5DD489D-DC67-448B-A308-65D4370248EC}" type="slidenum">
              <a:rPr lang="en-GB" sz="1000" smtClean="0">
                <a:solidFill>
                  <a:schemeClr val="tx1"/>
                </a:solidFill>
              </a:rPr>
              <a:pPr/>
              <a:t>11</a:t>
            </a:fld>
            <a:endParaRPr lang="en-GB" sz="1000" smtClean="0">
              <a:solidFill>
                <a:schemeClr val="tx1"/>
              </a:solidFill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0913" y="773113"/>
            <a:ext cx="4857750" cy="3643312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626047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hlink"/>
                </a:solidFill>
                <a:latin typeface="Times New Roman" panose="02020603050405020304" pitchFamily="18" charset="0"/>
              </a:defRPr>
            </a:lvl9pPr>
          </a:lstStyle>
          <a:p>
            <a:fld id="{B7E6943C-44DF-49B9-8092-B8B25C31D37F}" type="slidenum">
              <a:rPr lang="en-GB" sz="1000" smtClean="0">
                <a:solidFill>
                  <a:schemeClr val="tx1"/>
                </a:solidFill>
              </a:rPr>
              <a:pPr/>
              <a:t>12</a:t>
            </a:fld>
            <a:endParaRPr lang="en-GB" sz="1000" smtClean="0">
              <a:solidFill>
                <a:schemeClr val="tx1"/>
              </a:solidFill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0913" y="773113"/>
            <a:ext cx="4857750" cy="3643312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74590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286" y="0"/>
            <a:ext cx="9141714" cy="6858000"/>
            <a:chOff x="3048" y="0"/>
            <a:chExt cx="12188952" cy="6858000"/>
          </a:xfrm>
        </p:grpSpPr>
        <p:sp>
          <p:nvSpPr>
            <p:cNvPr id="4" name="Rectangle 3"/>
            <p:cNvSpPr/>
            <p:nvPr/>
          </p:nvSpPr>
          <p:spPr>
            <a:xfrm>
              <a:off x="3048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1574798" y="3537161"/>
              <a:ext cx="9144001" cy="196717"/>
              <a:chOff x="1523999" y="4379129"/>
              <a:chExt cx="9144001" cy="196717"/>
            </a:xfrm>
          </p:grpSpPr>
          <p:sp>
            <p:nvSpPr>
              <p:cNvPr id="19" name="Rectangle 18" descr="Gold bar"/>
              <p:cNvSpPr>
                <a:spLocks noChangeArrowheads="1"/>
              </p:cNvSpPr>
              <p:nvPr/>
            </p:nvSpPr>
            <p:spPr bwMode="auto">
              <a:xfrm rot="16200000" flipH="1">
                <a:off x="2949872" y="2953256"/>
                <a:ext cx="196717" cy="3048463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>
                <a:reflection blurRad="6350" stA="50000" endA="300" endPos="38500" dist="50800" dir="5400000" sy="-100000" algn="bl" rotWithShape="0"/>
              </a:effectLst>
              <a:extLst/>
            </p:spPr>
            <p:txBody>
              <a:bodyPr wrap="none" anchor="ctr"/>
              <a:lstStyle/>
              <a:p>
                <a:pPr algn="ctr" eaLnBrk="1" hangingPunct="1"/>
                <a:endParaRPr lang="en-US" sz="1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0" name="Rectangle 19" descr="Orange bar"/>
              <p:cNvSpPr>
                <a:spLocks noChangeArrowheads="1"/>
              </p:cNvSpPr>
              <p:nvPr/>
            </p:nvSpPr>
            <p:spPr bwMode="auto">
              <a:xfrm rot="16200000" flipH="1">
                <a:off x="5998335" y="2953256"/>
                <a:ext cx="196717" cy="3048463"/>
              </a:xfrm>
              <a:prstGeom prst="rect">
                <a:avLst/>
              </a:prstGeom>
              <a:solidFill>
                <a:schemeClr val="accent4"/>
              </a:solidFill>
              <a:ln w="9525">
                <a:noFill/>
                <a:miter lim="800000"/>
                <a:headEnd/>
                <a:tailEnd/>
              </a:ln>
              <a:effectLst>
                <a:reflection blurRad="6350" stA="50000" endA="300" endPos="38500" dist="50800" dir="5400000" sy="-100000" algn="bl" rotWithShape="0"/>
              </a:effectLst>
              <a:extLst/>
            </p:spPr>
            <p:txBody>
              <a:bodyPr wrap="none" anchor="ctr"/>
              <a:lstStyle/>
              <a:p>
                <a:pPr algn="ctr" eaLnBrk="1" hangingPunct="1"/>
                <a:endParaRPr lang="en-US" sz="1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21" name="Rectangle 20" descr="Slate bar"/>
              <p:cNvSpPr>
                <a:spLocks noChangeArrowheads="1"/>
              </p:cNvSpPr>
              <p:nvPr/>
            </p:nvSpPr>
            <p:spPr bwMode="auto">
              <a:xfrm rot="16200000" flipH="1">
                <a:off x="9045410" y="2953256"/>
                <a:ext cx="196717" cy="3048463"/>
              </a:xfrm>
              <a:prstGeom prst="rect">
                <a:avLst/>
              </a:prstGeom>
              <a:solidFill>
                <a:schemeClr val="accent6"/>
              </a:solidFill>
              <a:ln w="9525">
                <a:noFill/>
                <a:miter lim="800000"/>
                <a:headEnd/>
                <a:tailEnd/>
              </a:ln>
              <a:effectLst>
                <a:reflection blurRad="6350" stA="50000" endA="300" endPos="38500" dist="50800" dir="5400000" sy="-100000" algn="bl" rotWithShape="0"/>
              </a:effectLst>
              <a:extLst/>
            </p:spPr>
            <p:txBody>
              <a:bodyPr wrap="none" anchor="ctr"/>
              <a:lstStyle/>
              <a:p>
                <a:pPr algn="ctr" eaLnBrk="1" hangingPunct="1"/>
                <a:endParaRPr lang="en-US" sz="18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056115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12610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6D9EB5AE-7349-4D60-9FFF-F17541DA53C1}" type="datetime1">
              <a:rPr lang="en-US" smtClean="0"/>
              <a:t>1/30/2018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08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250D973A-683D-4C6F-9357-9F9591435D6C}" type="datetime1">
              <a:rPr lang="en-US" smtClean="0"/>
              <a:t>1/30/2018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293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4323F53C-A878-40CA-A1FD-91B3C9B84969}" type="datetime1">
              <a:rPr lang="en-US" smtClean="0"/>
              <a:t>1/30/2018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126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43000"/>
            <a:ext cx="78486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3733800"/>
            <a:ext cx="78486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4571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143000"/>
            <a:ext cx="38481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143000"/>
            <a:ext cx="38481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09600" y="3733800"/>
            <a:ext cx="7848600" cy="2438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669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DCAD5A88-FEB6-414A-A7FC-DF971CF721B9}" type="datetime1">
              <a:rPr lang="en-US" smtClean="0"/>
              <a:t>1/30/2018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07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342900" indent="0">
              <a:buNone/>
              <a:defRPr sz="1500"/>
            </a:lvl2pPr>
            <a:lvl3pPr marL="685800" indent="0">
              <a:buNone/>
              <a:defRPr sz="135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62262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9A3B6E44-EABE-41EB-8693-E2367030A50D}" type="datetime1">
              <a:rPr lang="en-US" smtClean="0"/>
              <a:t>1/30/2018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14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AC8929AE-160B-4C41-89BD-11C3D10F9F75}" type="datetime1">
              <a:rPr lang="en-US" smtClean="0"/>
              <a:t>1/30/2018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09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249" y="2193928"/>
            <a:ext cx="3868340" cy="397827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2249" y="1489075"/>
            <a:ext cx="3868340" cy="6413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888" y="2193928"/>
            <a:ext cx="3867150" cy="397827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1489075"/>
            <a:ext cx="3867150" cy="6413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74638"/>
            <a:ext cx="78867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964AFE49-87E0-4549-B43F-7081D75D556E}" type="datetime1">
              <a:rPr lang="en-US" smtClean="0"/>
              <a:t>1/30/2018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624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0556700E-919A-4EA0-9090-0D210AC8277D}" type="datetime1">
              <a:rPr lang="en-US" smtClean="0"/>
              <a:t>1/30/2018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2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8E460992-5AE3-4022-ADD5-717B9D359A63}" type="datetime1">
              <a:rPr lang="en-US" smtClean="0"/>
              <a:t>1/30/2018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341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01850"/>
            <a:ext cx="2949178" cy="375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5B41D117-82C0-41F5-800A-16AD55345F2A}" type="datetime1">
              <a:rPr lang="en-US" smtClean="0"/>
              <a:t>1/30/2018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592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01850"/>
            <a:ext cx="2949178" cy="375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E6193980-67A7-4F20-BE73-EF90709AE0E8}" type="datetime1">
              <a:rPr lang="en-US" smtClean="0"/>
              <a:t>1/30/2018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01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6"/>
            <a:ext cx="9141714" cy="6858006"/>
            <a:chOff x="-2728" y="-5"/>
            <a:chExt cx="12188952" cy="6858006"/>
          </a:xfrm>
        </p:grpSpPr>
        <p:sp>
          <p:nvSpPr>
            <p:cNvPr id="26" name="Rectangle 25"/>
            <p:cNvSpPr/>
            <p:nvPr/>
          </p:nvSpPr>
          <p:spPr>
            <a:xfrm>
              <a:off x="-2728" y="1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-2727" y="-5"/>
              <a:ext cx="716424" cy="6858000"/>
              <a:chOff x="-2727" y="-5"/>
              <a:chExt cx="716424" cy="6858000"/>
            </a:xfrm>
          </p:grpSpPr>
          <p:grpSp>
            <p:nvGrpSpPr>
              <p:cNvPr id="40" name="Group 39"/>
              <p:cNvGrpSpPr/>
              <p:nvPr/>
            </p:nvGrpSpPr>
            <p:grpSpPr>
              <a:xfrm>
                <a:off x="-2727" y="-5"/>
                <a:ext cx="571473" cy="6858000"/>
                <a:chOff x="6048440" y="-936481"/>
                <a:chExt cx="196717" cy="9144001"/>
              </a:xfrm>
            </p:grpSpPr>
            <p:sp>
              <p:nvSpPr>
                <p:cNvPr id="46" name="Rectangle 45" descr="Gold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5159057"/>
                  <a:ext cx="196717" cy="3048463"/>
                </a:xfrm>
                <a:prstGeom prst="rect">
                  <a:avLst/>
                </a:prstGeom>
                <a:solidFill>
                  <a:schemeClr val="accent6"/>
                </a:solidFill>
                <a:ln w="9525">
                  <a:noFill/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 eaLnBrk="1" hangingPunct="1"/>
                  <a:endParaRPr lang="en-US" sz="1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7" name="Rectangle 46" descr="Orange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2110594"/>
                  <a:ext cx="196717" cy="3048463"/>
                </a:xfrm>
                <a:prstGeom prst="rect">
                  <a:avLst/>
                </a:prstGeom>
                <a:solidFill>
                  <a:schemeClr val="accent4"/>
                </a:solidFill>
                <a:ln w="9525">
                  <a:noFill/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 eaLnBrk="1" hangingPunct="1"/>
                  <a:endParaRPr lang="en-US" sz="1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8" name="Rectangle 47" descr="Slate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-936481"/>
                  <a:ext cx="196717" cy="304846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 eaLnBrk="1" hangingPunct="1"/>
                  <a:endParaRPr lang="en-US" sz="180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41" name="Group 40"/>
              <p:cNvGrpSpPr/>
              <p:nvPr/>
            </p:nvGrpSpPr>
            <p:grpSpPr>
              <a:xfrm>
                <a:off x="566005" y="-5"/>
                <a:ext cx="147692" cy="6858000"/>
                <a:chOff x="6048440" y="-936481"/>
                <a:chExt cx="196717" cy="9144001"/>
              </a:xfrm>
            </p:grpSpPr>
            <p:sp>
              <p:nvSpPr>
                <p:cNvPr id="43" name="Rectangle 42" descr="Gold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5159057"/>
                  <a:ext cx="196717" cy="3048463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accent6">
                        <a:lumMod val="40000"/>
                        <a:lumOff val="60000"/>
                      </a:schemeClr>
                    </a:gs>
                    <a:gs pos="100000">
                      <a:prstClr val="white"/>
                    </a:gs>
                  </a:gsLst>
                  <a:lin ang="0" scaled="1"/>
                  <a:tileRect/>
                </a:gradFill>
                <a:ln w="9525">
                  <a:noFill/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lvl="0" algn="ctr"/>
                  <a:endParaRPr lang="en-US" sz="1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4" name="Rectangle 43" descr="Orange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2110594"/>
                  <a:ext cx="196717" cy="3048463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accent4">
                        <a:lumMod val="40000"/>
                        <a:lumOff val="60000"/>
                      </a:schemeClr>
                    </a:gs>
                    <a:gs pos="100000">
                      <a:prstClr val="white"/>
                    </a:gs>
                  </a:gsLst>
                  <a:lin ang="0" scaled="1"/>
                  <a:tileRect/>
                </a:gradFill>
                <a:ln w="9525">
                  <a:noFill/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 eaLnBrk="1" hangingPunct="1"/>
                  <a:endParaRPr lang="en-US" sz="180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45" name="Rectangle 44" descr="Slate bar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6048440" y="-936481"/>
                  <a:ext cx="196717" cy="3048463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accent1">
                        <a:lumMod val="60000"/>
                        <a:lumOff val="40000"/>
                      </a:schemeClr>
                    </a:gs>
                    <a:gs pos="100000">
                      <a:schemeClr val="bg1"/>
                    </a:gs>
                  </a:gsLst>
                  <a:lin ang="0" scaled="1"/>
                  <a:tileRect/>
                </a:gradFill>
                <a:ln w="9525">
                  <a:noFill/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 eaLnBrk="1" hangingPunct="1"/>
                  <a:endParaRPr lang="en-US" sz="1800">
                    <a:latin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2" name="Rectangle 41"/>
              <p:cNvSpPr/>
              <p:nvPr/>
            </p:nvSpPr>
            <p:spPr>
              <a:xfrm>
                <a:off x="646782" y="-5"/>
                <a:ext cx="45719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</p:grpSp>
      <p:sp>
        <p:nvSpPr>
          <p:cNvPr id="3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3"/>
                </a:solidFill>
              </a:defRPr>
            </a:lvl1pPr>
          </a:lstStyle>
          <a:p>
            <a:fld id="{A5C71E15-FBBB-45DE-9CEB-7040E713E9E4}" type="datetime1">
              <a:rPr lang="en-US" smtClean="0"/>
              <a:t>1/30/2018</a:t>
            </a:fld>
            <a:endParaRPr lang="en-US"/>
          </a:p>
        </p:txBody>
      </p:sp>
      <p:sp>
        <p:nvSpPr>
          <p:cNvPr id="3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3"/>
                </a:solidFill>
              </a:defRPr>
            </a:lvl1pPr>
          </a:lstStyle>
          <a:p>
            <a:endParaRPr lang="en-US"/>
          </a:p>
        </p:txBody>
      </p:sp>
      <p:sp>
        <p:nvSpPr>
          <p:cNvPr id="3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3"/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38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908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spcBef>
          <a:spcPct val="0"/>
        </a:spcBef>
        <a:buNone/>
        <a:defRPr sz="33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ct val="30000"/>
        </a:spcBef>
        <a:buClr>
          <a:schemeClr val="accent2"/>
        </a:buClr>
        <a:buFont typeface="Wingdings" panose="05000000000000000000" pitchFamily="2" charset="2"/>
        <a:buChar char="§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houdin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606" y="2832410"/>
            <a:ext cx="2924747" cy="3836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7393" y="1177456"/>
            <a:ext cx="5694252" cy="2234184"/>
          </a:xfrm>
        </p:spPr>
        <p:txBody>
          <a:bodyPr>
            <a:normAutofit fontScale="90000"/>
          </a:bodyPr>
          <a:lstStyle/>
          <a:p>
            <a:pPr algn="l"/>
            <a:r>
              <a:rPr lang="en-US"/>
              <a:t>Constraint 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Programming (CP): </a:t>
            </a:r>
            <a:br>
              <a:rPr lang="en-US" smtClean="0"/>
            </a:br>
            <a:r>
              <a:rPr lang="en-US" smtClean="0"/>
              <a:t>Fun </a:t>
            </a:r>
            <a:r>
              <a:rPr lang="en-US"/>
              <a:t>and </a:t>
            </a:r>
            <a:r>
              <a:rPr lang="en-US">
                <a:solidFill>
                  <a:srgbClr val="FF0000"/>
                </a:solidFill>
              </a:rPr>
              <a:t>Power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525101" y="4056115"/>
            <a:ext cx="4805194" cy="1655762"/>
          </a:xfrm>
        </p:spPr>
        <p:txBody>
          <a:bodyPr/>
          <a:lstStyle/>
          <a:p>
            <a:r>
              <a:rPr lang="en-US"/>
              <a:t>Andrew Davison, CoE, PSU Hat Yai Campus</a:t>
            </a:r>
          </a:p>
          <a:p>
            <a:r>
              <a:rPr lang="en-US"/>
              <a:t>E-mail: ad@fivedots.coe.psu.ac.th</a:t>
            </a:r>
          </a:p>
          <a:p>
            <a:endParaRPr lang="en-US" smtClean="0"/>
          </a:p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74543" y="167854"/>
            <a:ext cx="4415165" cy="365125"/>
          </a:xfrm>
          <a:prstGeom prst="rect">
            <a:avLst/>
          </a:prstGeom>
        </p:spPr>
        <p:txBody>
          <a:bodyPr vert="horz" wrap="square" lIns="91440" tIns="45720" rIns="91440" bIns="45720" rtlCol="0">
            <a:normAutofit lnSpcReduction="10000"/>
          </a:bodyPr>
          <a:lstStyle/>
          <a:p>
            <a:r>
              <a:rPr lang="en-US"/>
              <a:t>Lunch Tech </a:t>
            </a:r>
            <a:r>
              <a:rPr lang="en-US" smtClean="0"/>
              <a:t>Talk; 30th Jan 2018</a:t>
            </a:r>
          </a:p>
        </p:txBody>
      </p:sp>
    </p:spTree>
    <p:extLst>
      <p:ext uri="{BB962C8B-B14F-4D97-AF65-F5344CB8AC3E}">
        <p14:creationId xmlns:p14="http://schemas.microsoft.com/office/powerpoint/2010/main" val="821985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C597E9F-9E43-43AC-AC47-7528D928DBCB}" type="slidenum">
              <a:rPr lang="en-GB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GB" sz="1200" smtClean="0">
              <a:solidFill>
                <a:srgbClr val="66CC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81" name="Line 8"/>
          <p:cNvSpPr>
            <a:spLocks noChangeShapeType="1"/>
          </p:cNvSpPr>
          <p:nvPr/>
        </p:nvSpPr>
        <p:spPr bwMode="auto">
          <a:xfrm flipV="1">
            <a:off x="4800600" y="2438400"/>
            <a:ext cx="838200" cy="914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Line 9"/>
          <p:cNvSpPr>
            <a:spLocks noChangeShapeType="1"/>
          </p:cNvSpPr>
          <p:nvPr/>
        </p:nvSpPr>
        <p:spPr bwMode="auto">
          <a:xfrm flipH="1" flipV="1">
            <a:off x="2667000" y="2286000"/>
            <a:ext cx="68580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Text Box 4"/>
          <p:cNvSpPr txBox="1">
            <a:spLocks noChangeArrowheads="1"/>
          </p:cNvSpPr>
          <p:nvPr/>
        </p:nvSpPr>
        <p:spPr bwMode="auto">
          <a:xfrm>
            <a:off x="3276600" y="3200400"/>
            <a:ext cx="1428750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S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{1..9}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E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{0..9}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N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{0..9}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D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{0..9}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solidFill>
                  <a:schemeClr val="hlink"/>
                </a:solidFill>
                <a:latin typeface="Courier New" panose="02070309020205020404" pitchFamily="49" charset="0"/>
              </a:rPr>
              <a:t>M </a:t>
            </a:r>
            <a:r>
              <a:rPr lang="en-US" sz="1600" b="1">
                <a:solidFill>
                  <a:schemeClr val="hlink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 {1}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O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{0..9}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R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{0..9}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Y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{0..9}</a:t>
            </a:r>
            <a:endParaRPr lang="en-GB" sz="1600" b="1">
              <a:latin typeface="Courier New" panose="02070309020205020404" pitchFamily="49" charset="0"/>
              <a:sym typeface="Symbol" panose="05050102010706020507" pitchFamily="18" charset="2"/>
            </a:endParaRPr>
          </a:p>
        </p:txBody>
      </p:sp>
      <p:sp>
        <p:nvSpPr>
          <p:cNvPr id="24584" name="Text Box 6"/>
          <p:cNvSpPr txBox="1">
            <a:spLocks noChangeArrowheads="1"/>
          </p:cNvSpPr>
          <p:nvPr/>
        </p:nvSpPr>
        <p:spPr bwMode="auto">
          <a:xfrm>
            <a:off x="685800" y="1676400"/>
            <a:ext cx="3124200" cy="6064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600" b="1" smtClean="0">
                <a:latin typeface="Courier New" panose="02070309020205020404" pitchFamily="49" charset="0"/>
              </a:rPr>
              <a:t>alldifferent(S,E,N,D</a:t>
            </a:r>
            <a:r>
              <a:rPr lang="en-US" sz="1600" b="1">
                <a:latin typeface="Courier New" panose="02070309020205020404" pitchFamily="49" charset="0"/>
              </a:rPr>
              <a:t>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600" b="1">
                <a:latin typeface="Courier New" panose="02070309020205020404" pitchFamily="49" charset="0"/>
              </a:rPr>
              <a:t>              M,O,R,Y)</a:t>
            </a:r>
            <a:endParaRPr lang="en-US" sz="1600">
              <a:solidFill>
                <a:schemeClr val="hlink"/>
              </a:solidFill>
              <a:latin typeface="Courier New" panose="02070309020205020404" pitchFamily="49" charset="0"/>
            </a:endParaRPr>
          </a:p>
        </p:txBody>
      </p:sp>
      <p:sp>
        <p:nvSpPr>
          <p:cNvPr id="24585" name="Text Box 7"/>
          <p:cNvSpPr txBox="1">
            <a:spLocks noChangeArrowheads="1"/>
          </p:cNvSpPr>
          <p:nvPr/>
        </p:nvSpPr>
        <p:spPr bwMode="auto">
          <a:xfrm>
            <a:off x="4038600" y="1600200"/>
            <a:ext cx="4732338" cy="8509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600" b="1">
                <a:latin typeface="Courier New" panose="02070309020205020404" pitchFamily="49" charset="0"/>
              </a:rPr>
              <a:t>            1000*S + 100*E + 10*N + 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600" b="1">
                <a:latin typeface="Courier New" panose="02070309020205020404" pitchFamily="49" charset="0"/>
              </a:rPr>
              <a:t>          + 1000*M + 100*O + 10*R + 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600" b="1">
                <a:latin typeface="Courier New" panose="02070309020205020404" pitchFamily="49" charset="0"/>
              </a:rPr>
              <a:t>= 10000*M + 1000*O + 100*N + 10*E + Y</a:t>
            </a:r>
          </a:p>
        </p:txBody>
      </p:sp>
      <p:sp>
        <p:nvSpPr>
          <p:cNvPr id="24586" name="Oval 10"/>
          <p:cNvSpPr>
            <a:spLocks noChangeArrowheads="1"/>
          </p:cNvSpPr>
          <p:nvPr/>
        </p:nvSpPr>
        <p:spPr bwMode="auto">
          <a:xfrm>
            <a:off x="2735263" y="3130550"/>
            <a:ext cx="2674937" cy="22796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6146" y="5731728"/>
            <a:ext cx="5553308" cy="814039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r>
              <a:rPr lang="en-US"/>
              <a:t>M at the beginning of money is a carry from the thousands place, so M = 1.</a:t>
            </a:r>
            <a:endParaRPr lang="en-US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7091" y="3598862"/>
            <a:ext cx="1714500" cy="1343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87089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179080B-707D-4861-BC9F-239B636D006C}" type="slidenum">
              <a:rPr lang="en-GB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GB" sz="1200" smtClean="0">
              <a:solidFill>
                <a:srgbClr val="66CC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29" name="Line 9"/>
          <p:cNvSpPr>
            <a:spLocks noChangeShapeType="1"/>
          </p:cNvSpPr>
          <p:nvPr/>
        </p:nvSpPr>
        <p:spPr bwMode="auto">
          <a:xfrm flipH="1" flipV="1">
            <a:off x="2667000" y="2286000"/>
            <a:ext cx="685800" cy="9906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Text Box 4"/>
          <p:cNvSpPr txBox="1">
            <a:spLocks noChangeArrowheads="1"/>
          </p:cNvSpPr>
          <p:nvPr/>
        </p:nvSpPr>
        <p:spPr bwMode="auto">
          <a:xfrm>
            <a:off x="3276600" y="3200400"/>
            <a:ext cx="1673225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solidFill>
                  <a:schemeClr val="hlink"/>
                </a:solidFill>
                <a:latin typeface="Courier New" panose="02070309020205020404" pitchFamily="49" charset="0"/>
              </a:rPr>
              <a:t>S </a:t>
            </a:r>
            <a:r>
              <a:rPr lang="en-US" sz="1600" b="1">
                <a:solidFill>
                  <a:schemeClr val="hlink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 {2..9}</a:t>
            </a:r>
            <a:endParaRPr lang="en-GB" sz="1600" b="1">
              <a:solidFill>
                <a:schemeClr val="hlink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solidFill>
                  <a:schemeClr val="hlink"/>
                </a:solidFill>
                <a:latin typeface="Courier New" panose="02070309020205020404" pitchFamily="49" charset="0"/>
              </a:rPr>
              <a:t>E </a:t>
            </a:r>
            <a:r>
              <a:rPr lang="en-US" sz="1600" b="1">
                <a:solidFill>
                  <a:schemeClr val="hlink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 {0,2..9}</a:t>
            </a:r>
            <a:endParaRPr lang="en-GB" sz="1600" b="1">
              <a:solidFill>
                <a:schemeClr val="hlink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solidFill>
                  <a:schemeClr val="hlink"/>
                </a:solidFill>
                <a:latin typeface="Courier New" panose="02070309020205020404" pitchFamily="49" charset="0"/>
              </a:rPr>
              <a:t>N </a:t>
            </a:r>
            <a:r>
              <a:rPr lang="en-US" sz="1600" b="1">
                <a:solidFill>
                  <a:schemeClr val="hlink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 {0,2..9}</a:t>
            </a:r>
            <a:endParaRPr lang="en-GB" sz="1600" b="1">
              <a:solidFill>
                <a:schemeClr val="hlink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solidFill>
                  <a:schemeClr val="hlink"/>
                </a:solidFill>
                <a:latin typeface="Courier New" panose="02070309020205020404" pitchFamily="49" charset="0"/>
              </a:rPr>
              <a:t>D </a:t>
            </a:r>
            <a:r>
              <a:rPr lang="en-US" sz="1600" b="1">
                <a:solidFill>
                  <a:schemeClr val="hlink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 {0,2..9}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M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{1}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solidFill>
                  <a:schemeClr val="hlink"/>
                </a:solidFill>
                <a:latin typeface="Courier New" panose="02070309020205020404" pitchFamily="49" charset="0"/>
              </a:rPr>
              <a:t>O </a:t>
            </a:r>
            <a:r>
              <a:rPr lang="en-US" sz="1600" b="1">
                <a:solidFill>
                  <a:schemeClr val="hlink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 {0,2..9}</a:t>
            </a:r>
            <a:endParaRPr lang="en-GB" sz="1600" b="1">
              <a:solidFill>
                <a:schemeClr val="hlink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solidFill>
                  <a:schemeClr val="hlink"/>
                </a:solidFill>
                <a:latin typeface="Courier New" panose="02070309020205020404" pitchFamily="49" charset="0"/>
              </a:rPr>
              <a:t>R </a:t>
            </a:r>
            <a:r>
              <a:rPr lang="en-US" sz="1600" b="1">
                <a:solidFill>
                  <a:schemeClr val="hlink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 {0,2..9}</a:t>
            </a:r>
            <a:endParaRPr lang="en-GB" sz="1600" b="1">
              <a:solidFill>
                <a:schemeClr val="hlink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solidFill>
                  <a:schemeClr val="hlink"/>
                </a:solidFill>
                <a:latin typeface="Courier New" panose="02070309020205020404" pitchFamily="49" charset="0"/>
              </a:rPr>
              <a:t>Y </a:t>
            </a:r>
            <a:r>
              <a:rPr lang="en-US" sz="1600" b="1">
                <a:solidFill>
                  <a:schemeClr val="hlink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 {0,2..9}</a:t>
            </a:r>
            <a:endParaRPr lang="en-GB" sz="1600" b="1">
              <a:solidFill>
                <a:schemeClr val="hlink"/>
              </a:solidFill>
              <a:latin typeface="Courier New" panose="02070309020205020404" pitchFamily="49" charset="0"/>
              <a:sym typeface="Symbol" panose="05050102010706020507" pitchFamily="18" charset="2"/>
            </a:endParaRPr>
          </a:p>
        </p:txBody>
      </p:sp>
      <p:sp>
        <p:nvSpPr>
          <p:cNvPr id="26631" name="Text Box 6"/>
          <p:cNvSpPr txBox="1">
            <a:spLocks noChangeArrowheads="1"/>
          </p:cNvSpPr>
          <p:nvPr/>
        </p:nvSpPr>
        <p:spPr bwMode="auto">
          <a:xfrm>
            <a:off x="685800" y="1676400"/>
            <a:ext cx="3124200" cy="6064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600" b="1" smtClean="0">
                <a:latin typeface="Courier New" panose="02070309020205020404" pitchFamily="49" charset="0"/>
              </a:rPr>
              <a:t>alldifferent(S,E,N,D</a:t>
            </a:r>
            <a:r>
              <a:rPr lang="en-US" sz="1600" b="1">
                <a:latin typeface="Courier New" panose="02070309020205020404" pitchFamily="49" charset="0"/>
              </a:rPr>
              <a:t>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600" b="1">
                <a:latin typeface="Courier New" panose="02070309020205020404" pitchFamily="49" charset="0"/>
              </a:rPr>
              <a:t>              M,O,R,Y)</a:t>
            </a:r>
            <a:endParaRPr lang="en-US" sz="1600">
              <a:solidFill>
                <a:schemeClr val="hlink"/>
              </a:solidFill>
              <a:latin typeface="Courier New" panose="02070309020205020404" pitchFamily="49" charset="0"/>
            </a:endParaRPr>
          </a:p>
        </p:txBody>
      </p:sp>
      <p:sp>
        <p:nvSpPr>
          <p:cNvPr id="26632" name="Text Box 7"/>
          <p:cNvSpPr txBox="1">
            <a:spLocks noChangeArrowheads="1"/>
          </p:cNvSpPr>
          <p:nvPr/>
        </p:nvSpPr>
        <p:spPr bwMode="auto">
          <a:xfrm>
            <a:off x="4038600" y="1600200"/>
            <a:ext cx="4732338" cy="8509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600" b="1">
                <a:latin typeface="Courier New" panose="02070309020205020404" pitchFamily="49" charset="0"/>
              </a:rPr>
              <a:t>            1000*S + 100*E + 10*N + 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600" b="1">
                <a:latin typeface="Courier New" panose="02070309020205020404" pitchFamily="49" charset="0"/>
              </a:rPr>
              <a:t>          + 1000*M + 100*O + 10*R + 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600" b="1">
                <a:latin typeface="Courier New" panose="02070309020205020404" pitchFamily="49" charset="0"/>
              </a:rPr>
              <a:t>= 10000*M + 1000*O + 100*N + 10*E + Y</a:t>
            </a:r>
          </a:p>
        </p:txBody>
      </p:sp>
      <p:sp>
        <p:nvSpPr>
          <p:cNvPr id="26633" name="Line 8"/>
          <p:cNvSpPr>
            <a:spLocks noChangeShapeType="1"/>
          </p:cNvSpPr>
          <p:nvPr/>
        </p:nvSpPr>
        <p:spPr bwMode="auto">
          <a:xfrm flipV="1">
            <a:off x="4800600" y="2438400"/>
            <a:ext cx="8382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Oval 10"/>
          <p:cNvSpPr>
            <a:spLocks noChangeArrowheads="1"/>
          </p:cNvSpPr>
          <p:nvPr/>
        </p:nvSpPr>
        <p:spPr bwMode="auto">
          <a:xfrm>
            <a:off x="2735263" y="3130550"/>
            <a:ext cx="2674937" cy="22796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00844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EFF1B16-F112-46F7-8E5B-6846A4E93447}" type="slidenum">
              <a:rPr lang="en-GB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GB" sz="1200" smtClean="0">
              <a:solidFill>
                <a:srgbClr val="66CC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77" name="Line 8"/>
          <p:cNvSpPr>
            <a:spLocks noChangeShapeType="1"/>
          </p:cNvSpPr>
          <p:nvPr/>
        </p:nvSpPr>
        <p:spPr bwMode="auto">
          <a:xfrm flipV="1">
            <a:off x="4800600" y="2438400"/>
            <a:ext cx="838200" cy="914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Oval 3"/>
          <p:cNvSpPr>
            <a:spLocks noChangeArrowheads="1"/>
          </p:cNvSpPr>
          <p:nvPr/>
        </p:nvSpPr>
        <p:spPr bwMode="auto">
          <a:xfrm>
            <a:off x="2735263" y="3130550"/>
            <a:ext cx="2674937" cy="22796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679" name="Text Box 4"/>
          <p:cNvSpPr txBox="1">
            <a:spLocks noChangeArrowheads="1"/>
          </p:cNvSpPr>
          <p:nvPr/>
        </p:nvSpPr>
        <p:spPr bwMode="auto">
          <a:xfrm>
            <a:off x="3276600" y="3200400"/>
            <a:ext cx="1673225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solidFill>
                  <a:srgbClr val="00B0F0"/>
                </a:solidFill>
                <a:latin typeface="Courier New" panose="02070309020205020404" pitchFamily="49" charset="0"/>
              </a:rPr>
              <a:t>S </a:t>
            </a:r>
            <a:r>
              <a:rPr lang="en-US" sz="1600" b="1">
                <a:solidFill>
                  <a:srgbClr val="00B0F0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 </a:t>
            </a:r>
            <a:r>
              <a:rPr lang="en-US" sz="1600" b="1" smtClean="0">
                <a:solidFill>
                  <a:srgbClr val="00B0F0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{9</a:t>
            </a:r>
            <a:r>
              <a:rPr lang="en-US" sz="1600" b="1">
                <a:solidFill>
                  <a:srgbClr val="00B0F0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}</a:t>
            </a:r>
            <a:endParaRPr lang="en-GB" sz="1600" b="1">
              <a:solidFill>
                <a:srgbClr val="00B0F0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E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{0,2..9}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N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{0,2..9}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D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{0,2..9}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M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{1}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solidFill>
                  <a:schemeClr val="hlink"/>
                </a:solidFill>
                <a:latin typeface="Courier New" panose="02070309020205020404" pitchFamily="49" charset="0"/>
              </a:rPr>
              <a:t>O </a:t>
            </a:r>
            <a:r>
              <a:rPr lang="en-US" sz="1600" b="1">
                <a:solidFill>
                  <a:schemeClr val="hlink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 {0}</a:t>
            </a:r>
            <a:endParaRPr lang="en-GB" sz="1600" b="1">
              <a:solidFill>
                <a:schemeClr val="hlink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R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{0,2..9}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Y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{0,2..9}</a:t>
            </a:r>
            <a:endParaRPr lang="en-GB" sz="1600" b="1">
              <a:latin typeface="Courier New" panose="02070309020205020404" pitchFamily="49" charset="0"/>
              <a:sym typeface="Symbol" panose="05050102010706020507" pitchFamily="18" charset="2"/>
            </a:endParaRPr>
          </a:p>
        </p:txBody>
      </p:sp>
      <p:sp>
        <p:nvSpPr>
          <p:cNvPr id="28680" name="Text Box 6"/>
          <p:cNvSpPr txBox="1">
            <a:spLocks noChangeArrowheads="1"/>
          </p:cNvSpPr>
          <p:nvPr/>
        </p:nvSpPr>
        <p:spPr bwMode="auto">
          <a:xfrm>
            <a:off x="685800" y="1676400"/>
            <a:ext cx="3124200" cy="6064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600" b="1" smtClean="0">
                <a:latin typeface="Courier New" panose="02070309020205020404" pitchFamily="49" charset="0"/>
              </a:rPr>
              <a:t>alldifferent(S,E,N,D</a:t>
            </a:r>
            <a:r>
              <a:rPr lang="en-US" sz="1600" b="1">
                <a:latin typeface="Courier New" panose="02070309020205020404" pitchFamily="49" charset="0"/>
              </a:rPr>
              <a:t>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600" b="1">
                <a:latin typeface="Courier New" panose="02070309020205020404" pitchFamily="49" charset="0"/>
              </a:rPr>
              <a:t>              M,O,R,Y)</a:t>
            </a:r>
            <a:endParaRPr lang="en-US" sz="1600">
              <a:solidFill>
                <a:schemeClr val="hlink"/>
              </a:solidFill>
              <a:latin typeface="Courier New" panose="02070309020205020404" pitchFamily="49" charset="0"/>
            </a:endParaRPr>
          </a:p>
        </p:txBody>
      </p:sp>
      <p:sp>
        <p:nvSpPr>
          <p:cNvPr id="28681" name="Text Box 7"/>
          <p:cNvSpPr txBox="1">
            <a:spLocks noChangeArrowheads="1"/>
          </p:cNvSpPr>
          <p:nvPr/>
        </p:nvSpPr>
        <p:spPr bwMode="auto">
          <a:xfrm>
            <a:off x="4038600" y="1600200"/>
            <a:ext cx="4732338" cy="8509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600" b="1">
                <a:latin typeface="Courier New" panose="02070309020205020404" pitchFamily="49" charset="0"/>
              </a:rPr>
              <a:t>            1000*S + 100*E + 10*N + 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600" b="1">
                <a:latin typeface="Courier New" panose="02070309020205020404" pitchFamily="49" charset="0"/>
              </a:rPr>
              <a:t>          + 1000*M + 100*O + 10*R + 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600" b="1">
                <a:latin typeface="Courier New" panose="02070309020205020404" pitchFamily="49" charset="0"/>
              </a:rPr>
              <a:t>= 10000*M + 1000*O + 100*N + 10*E + Y</a:t>
            </a:r>
          </a:p>
        </p:txBody>
      </p:sp>
      <p:sp>
        <p:nvSpPr>
          <p:cNvPr id="28682" name="Text Box 9"/>
          <p:cNvSpPr txBox="1">
            <a:spLocks noChangeArrowheads="1"/>
          </p:cNvSpPr>
          <p:nvPr/>
        </p:nvSpPr>
        <p:spPr bwMode="auto">
          <a:xfrm>
            <a:off x="5769150" y="6007178"/>
            <a:ext cx="15953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2400">
                <a:latin typeface="Times New Roman" panose="02020603050405020304" pitchFamily="18" charset="0"/>
              </a:rPr>
              <a:t>and so </a:t>
            </a:r>
            <a:r>
              <a:rPr lang="en-US" sz="2400" smtClean="0">
                <a:latin typeface="Times New Roman" panose="02020603050405020304" pitchFamily="18" charset="0"/>
              </a:rPr>
              <a:t>on...</a:t>
            </a:r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28683" name="Line 10"/>
          <p:cNvSpPr>
            <a:spLocks noChangeShapeType="1"/>
          </p:cNvSpPr>
          <p:nvPr/>
        </p:nvSpPr>
        <p:spPr bwMode="auto">
          <a:xfrm flipH="1" flipV="1">
            <a:off x="2667000" y="2286000"/>
            <a:ext cx="68580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2775" y="5387356"/>
            <a:ext cx="4008863" cy="1235927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r>
              <a:rPr lang="en-US" smtClean="0"/>
              <a:t>In </a:t>
            </a:r>
            <a:r>
              <a:rPr lang="en-US"/>
              <a:t>the thousands place there is a 1, so the only value for S that could cause a carry is S = 9 and that means O = </a:t>
            </a:r>
            <a:r>
              <a:rPr lang="en-US" smtClean="0"/>
              <a:t>0</a:t>
            </a:r>
            <a:r>
              <a:rPr lang="en-US"/>
              <a:t>.</a:t>
            </a:r>
            <a:endParaRPr lang="en-US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4400" y="3608387"/>
            <a:ext cx="1590675" cy="1323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7810206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909F6A4-1E4C-46C2-9928-F2AF9DEF9B32}" type="slidenum">
              <a:rPr lang="en-GB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GB" sz="1200" smtClean="0">
              <a:solidFill>
                <a:srgbClr val="66CC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7" name="Line 5"/>
          <p:cNvSpPr>
            <a:spLocks noChangeShapeType="1"/>
          </p:cNvSpPr>
          <p:nvPr/>
        </p:nvSpPr>
        <p:spPr bwMode="auto">
          <a:xfrm>
            <a:off x="5081905" y="2758123"/>
            <a:ext cx="525463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Oval 6"/>
          <p:cNvSpPr>
            <a:spLocks noChangeArrowheads="1"/>
          </p:cNvSpPr>
          <p:nvPr/>
        </p:nvSpPr>
        <p:spPr bwMode="auto">
          <a:xfrm>
            <a:off x="3143568" y="670560"/>
            <a:ext cx="2538412" cy="22288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49" name="Text Box 7"/>
          <p:cNvSpPr txBox="1">
            <a:spLocks noChangeArrowheads="1"/>
          </p:cNvSpPr>
          <p:nvPr/>
        </p:nvSpPr>
        <p:spPr bwMode="auto">
          <a:xfrm>
            <a:off x="3761105" y="670560"/>
            <a:ext cx="1428750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S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{9}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E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{4..7}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N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{5..8}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D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M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{1}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O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{0}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R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Y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600" b="1">
              <a:latin typeface="Courier New" panose="02070309020205020404" pitchFamily="49" charset="0"/>
              <a:sym typeface="Symbol" panose="05050102010706020507" pitchFamily="18" charset="2"/>
            </a:endParaRPr>
          </a:p>
        </p:txBody>
      </p:sp>
      <p:sp>
        <p:nvSpPr>
          <p:cNvPr id="10250" name="Line 8"/>
          <p:cNvSpPr>
            <a:spLocks noChangeShapeType="1"/>
          </p:cNvSpPr>
          <p:nvPr/>
        </p:nvSpPr>
        <p:spPr bwMode="auto">
          <a:xfrm flipH="1">
            <a:off x="3192780" y="2758123"/>
            <a:ext cx="579438" cy="8524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Oval 9"/>
          <p:cNvSpPr>
            <a:spLocks noChangeArrowheads="1"/>
          </p:cNvSpPr>
          <p:nvPr/>
        </p:nvSpPr>
        <p:spPr bwMode="auto">
          <a:xfrm>
            <a:off x="1230630" y="3432810"/>
            <a:ext cx="2538413" cy="22288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52" name="Text Box 10"/>
          <p:cNvSpPr txBox="1">
            <a:spLocks noChangeArrowheads="1"/>
          </p:cNvSpPr>
          <p:nvPr/>
        </p:nvSpPr>
        <p:spPr bwMode="auto">
          <a:xfrm>
            <a:off x="1810068" y="3486785"/>
            <a:ext cx="1428750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S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{9}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E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</a:t>
            </a:r>
            <a:r>
              <a:rPr lang="en-US" sz="1600" b="1">
                <a:solidFill>
                  <a:srgbClr val="FF0000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{</a:t>
            </a:r>
            <a:r>
              <a:rPr lang="en-US" sz="1600" b="1" smtClean="0">
                <a:solidFill>
                  <a:srgbClr val="FF0000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4}</a:t>
            </a:r>
            <a:endParaRPr lang="en-GB" sz="1600" b="1">
              <a:solidFill>
                <a:srgbClr val="FF0000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N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{5..8}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D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M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{1}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O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{0}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R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Y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600" b="1">
              <a:latin typeface="Courier New" panose="02070309020205020404" pitchFamily="49" charset="0"/>
              <a:sym typeface="Symbol" panose="05050102010706020507" pitchFamily="18" charset="2"/>
            </a:endParaRPr>
          </a:p>
        </p:txBody>
      </p:sp>
      <p:sp>
        <p:nvSpPr>
          <p:cNvPr id="10253" name="Oval 11"/>
          <p:cNvSpPr>
            <a:spLocks noChangeArrowheads="1"/>
          </p:cNvSpPr>
          <p:nvPr/>
        </p:nvSpPr>
        <p:spPr bwMode="auto">
          <a:xfrm>
            <a:off x="5029518" y="3432810"/>
            <a:ext cx="2538412" cy="22288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54" name="Text Box 12"/>
          <p:cNvSpPr txBox="1">
            <a:spLocks noChangeArrowheads="1"/>
          </p:cNvSpPr>
          <p:nvPr/>
        </p:nvSpPr>
        <p:spPr bwMode="auto">
          <a:xfrm>
            <a:off x="5570855" y="3502660"/>
            <a:ext cx="1428750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S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{9}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E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</a:t>
            </a:r>
            <a:r>
              <a:rPr lang="en-US" sz="1600" b="1" smtClean="0">
                <a:solidFill>
                  <a:srgbClr val="FF0000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{5..</a:t>
            </a:r>
            <a:r>
              <a:rPr lang="en-US" sz="1600" b="1">
                <a:solidFill>
                  <a:srgbClr val="FF0000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7}</a:t>
            </a:r>
            <a:endParaRPr lang="en-GB" sz="1600" b="1">
              <a:solidFill>
                <a:srgbClr val="FF0000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N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{5..8}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D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M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{1}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O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{0}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R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Y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600" b="1">
              <a:latin typeface="Courier New" panose="02070309020205020404" pitchFamily="49" charset="0"/>
              <a:sym typeface="Symbol" panose="05050102010706020507" pitchFamily="18" charset="2"/>
            </a:endParaRPr>
          </a:p>
        </p:txBody>
      </p:sp>
      <p:sp>
        <p:nvSpPr>
          <p:cNvPr id="10255" name="Text Box 13"/>
          <p:cNvSpPr txBox="1">
            <a:spLocks noChangeArrowheads="1"/>
          </p:cNvSpPr>
          <p:nvPr/>
        </p:nvSpPr>
        <p:spPr bwMode="auto">
          <a:xfrm>
            <a:off x="2548255" y="2902585"/>
            <a:ext cx="846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2400">
                <a:latin typeface="Times New Roman" panose="02020603050405020304" pitchFamily="18" charset="0"/>
              </a:rPr>
              <a:t>E = 4</a:t>
            </a:r>
          </a:p>
        </p:txBody>
      </p:sp>
      <p:sp>
        <p:nvSpPr>
          <p:cNvPr id="10256" name="Text Box 14"/>
          <p:cNvSpPr txBox="1">
            <a:spLocks noChangeArrowheads="1"/>
          </p:cNvSpPr>
          <p:nvPr/>
        </p:nvSpPr>
        <p:spPr bwMode="auto">
          <a:xfrm>
            <a:off x="5386705" y="2877185"/>
            <a:ext cx="841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2400">
                <a:latin typeface="Times New Roman" panose="02020603050405020304" pitchFamily="18" charset="0"/>
              </a:rPr>
              <a:t>E </a:t>
            </a:r>
            <a:r>
              <a:rPr lang="en-GB" sz="2400">
                <a:latin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GB" sz="2400">
                <a:latin typeface="Times New Roman" panose="02020603050405020304" pitchFamily="18" charset="0"/>
              </a:rPr>
              <a:t> 4</a:t>
            </a:r>
          </a:p>
        </p:txBody>
      </p:sp>
      <p:sp>
        <p:nvSpPr>
          <p:cNvPr id="10257" name="Text Box 15"/>
          <p:cNvSpPr txBox="1">
            <a:spLocks noChangeArrowheads="1"/>
          </p:cNvSpPr>
          <p:nvPr/>
        </p:nvSpPr>
        <p:spPr bwMode="auto">
          <a:xfrm>
            <a:off x="792480" y="670560"/>
            <a:ext cx="1651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4000">
                <a:latin typeface="Times New Roman" panose="02020603050405020304" pitchFamily="18" charset="0"/>
              </a:rPr>
              <a:t>Branch</a:t>
            </a:r>
            <a:endParaRPr lang="en-GB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580048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67679C3-D012-48D3-8307-BE28B4530EA5}" type="slidenum">
              <a:rPr lang="en-GB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GB" sz="1200" smtClean="0">
              <a:solidFill>
                <a:srgbClr val="66CC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1" name="Line 5"/>
          <p:cNvSpPr>
            <a:spLocks noChangeShapeType="1"/>
          </p:cNvSpPr>
          <p:nvPr/>
        </p:nvSpPr>
        <p:spPr bwMode="auto">
          <a:xfrm>
            <a:off x="4975225" y="2544763"/>
            <a:ext cx="539750" cy="8509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Oval 6"/>
          <p:cNvSpPr>
            <a:spLocks noChangeArrowheads="1"/>
          </p:cNvSpPr>
          <p:nvPr/>
        </p:nvSpPr>
        <p:spPr bwMode="auto">
          <a:xfrm>
            <a:off x="3036888" y="457200"/>
            <a:ext cx="2538412" cy="22288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3" name="Text Box 7"/>
          <p:cNvSpPr txBox="1">
            <a:spLocks noChangeArrowheads="1"/>
          </p:cNvSpPr>
          <p:nvPr/>
        </p:nvSpPr>
        <p:spPr bwMode="auto">
          <a:xfrm>
            <a:off x="3654425" y="457200"/>
            <a:ext cx="1428750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S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{9}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solidFill>
                  <a:srgbClr val="FF0000"/>
                </a:solidFill>
                <a:latin typeface="Courier New" panose="02070309020205020404" pitchFamily="49" charset="0"/>
              </a:rPr>
              <a:t>E </a:t>
            </a:r>
            <a:r>
              <a:rPr lang="en-US" sz="1600" b="1">
                <a:solidFill>
                  <a:srgbClr val="FF0000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 {4..7}</a:t>
            </a:r>
            <a:endParaRPr lang="en-GB" sz="1600" b="1">
              <a:solidFill>
                <a:srgbClr val="FF0000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N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{5..8}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D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M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{1}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O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{0}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R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Y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600" b="1">
              <a:latin typeface="Courier New" panose="02070309020205020404" pitchFamily="49" charset="0"/>
              <a:sym typeface="Symbol" panose="05050102010706020507" pitchFamily="18" charset="2"/>
            </a:endParaRPr>
          </a:p>
        </p:txBody>
      </p:sp>
      <p:sp>
        <p:nvSpPr>
          <p:cNvPr id="11274" name="Line 8"/>
          <p:cNvSpPr>
            <a:spLocks noChangeShapeType="1"/>
          </p:cNvSpPr>
          <p:nvPr/>
        </p:nvSpPr>
        <p:spPr bwMode="auto">
          <a:xfrm flipH="1">
            <a:off x="3143250" y="2544763"/>
            <a:ext cx="522288" cy="7572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5" name="Text Box 9"/>
          <p:cNvSpPr txBox="1">
            <a:spLocks noChangeArrowheads="1"/>
          </p:cNvSpPr>
          <p:nvPr/>
        </p:nvSpPr>
        <p:spPr bwMode="auto">
          <a:xfrm>
            <a:off x="1684338" y="3311525"/>
            <a:ext cx="1855787" cy="2085975"/>
          </a:xfrm>
          <a:prstGeom prst="rect">
            <a:avLst/>
          </a:prstGeom>
          <a:solidFill>
            <a:schemeClr val="hlink"/>
          </a:solidFill>
          <a:ln w="38100">
            <a:solidFill>
              <a:schemeClr val="hlink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sz="1600" b="1">
              <a:latin typeface="Courier New" panose="02070309020205020404" pitchFamily="49" charset="0"/>
              <a:sym typeface="Symbol" panose="05050102010706020507" pitchFamily="18" charset="2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1600" b="1">
              <a:latin typeface="Courier New" panose="02070309020205020404" pitchFamily="49" charset="0"/>
              <a:sym typeface="Symbol" panose="05050102010706020507" pitchFamily="18" charset="2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1600" b="1">
              <a:latin typeface="Courier New" panose="02070309020205020404" pitchFamily="49" charset="0"/>
              <a:sym typeface="Symbol" panose="05050102010706020507" pitchFamily="18" charset="2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1600" b="1">
              <a:latin typeface="Courier New" panose="02070309020205020404" pitchFamily="49" charset="0"/>
              <a:sym typeface="Symbol" panose="05050102010706020507" pitchFamily="18" charset="2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1600" b="1">
              <a:latin typeface="Courier New" panose="02070309020205020404" pitchFamily="49" charset="0"/>
              <a:sym typeface="Symbol" panose="05050102010706020507" pitchFamily="18" charset="2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1600" b="1">
              <a:latin typeface="Courier New" panose="02070309020205020404" pitchFamily="49" charset="0"/>
              <a:sym typeface="Symbol" panose="05050102010706020507" pitchFamily="18" charset="2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1600" b="1">
              <a:latin typeface="Courier New" panose="02070309020205020404" pitchFamily="49" charset="0"/>
              <a:sym typeface="Symbol" panose="05050102010706020507" pitchFamily="18" charset="2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1600" b="1">
              <a:latin typeface="Courier New" panose="02070309020205020404" pitchFamily="49" charset="0"/>
              <a:sym typeface="Symbol" panose="05050102010706020507" pitchFamily="18" charset="2"/>
            </a:endParaRPr>
          </a:p>
        </p:txBody>
      </p:sp>
      <p:sp>
        <p:nvSpPr>
          <p:cNvPr id="11276" name="Oval 10"/>
          <p:cNvSpPr>
            <a:spLocks noChangeArrowheads="1"/>
          </p:cNvSpPr>
          <p:nvPr/>
        </p:nvSpPr>
        <p:spPr bwMode="auto">
          <a:xfrm>
            <a:off x="4922838" y="3219450"/>
            <a:ext cx="2538412" cy="22288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7" name="Text Box 11"/>
          <p:cNvSpPr txBox="1">
            <a:spLocks noChangeArrowheads="1"/>
          </p:cNvSpPr>
          <p:nvPr/>
        </p:nvSpPr>
        <p:spPr bwMode="auto">
          <a:xfrm>
            <a:off x="5464175" y="3289300"/>
            <a:ext cx="1428750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S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{9}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E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</a:t>
            </a:r>
            <a:r>
              <a:rPr lang="en-US" sz="1600" b="1">
                <a:solidFill>
                  <a:schemeClr val="hlink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5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..7}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N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</a:t>
            </a:r>
            <a:r>
              <a:rPr lang="en-US" sz="1600" b="1">
                <a:solidFill>
                  <a:schemeClr val="hlink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6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..8}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D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M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{1}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O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{0}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R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Y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600" b="1">
              <a:latin typeface="Courier New" panose="02070309020205020404" pitchFamily="49" charset="0"/>
              <a:sym typeface="Symbol" panose="05050102010706020507" pitchFamily="18" charset="2"/>
            </a:endParaRPr>
          </a:p>
        </p:txBody>
      </p:sp>
      <p:sp>
        <p:nvSpPr>
          <p:cNvPr id="11278" name="Text Box 12"/>
          <p:cNvSpPr txBox="1">
            <a:spLocks noChangeArrowheads="1"/>
          </p:cNvSpPr>
          <p:nvPr/>
        </p:nvSpPr>
        <p:spPr bwMode="auto">
          <a:xfrm>
            <a:off x="2441575" y="2689225"/>
            <a:ext cx="846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2400">
                <a:latin typeface="Times New Roman" panose="02020603050405020304" pitchFamily="18" charset="0"/>
              </a:rPr>
              <a:t>E = 4</a:t>
            </a:r>
          </a:p>
        </p:txBody>
      </p:sp>
      <p:sp>
        <p:nvSpPr>
          <p:cNvPr id="11279" name="Text Box 13"/>
          <p:cNvSpPr txBox="1">
            <a:spLocks noChangeArrowheads="1"/>
          </p:cNvSpPr>
          <p:nvPr/>
        </p:nvSpPr>
        <p:spPr bwMode="auto">
          <a:xfrm>
            <a:off x="5280025" y="2663825"/>
            <a:ext cx="841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2400">
                <a:latin typeface="Times New Roman" panose="02020603050405020304" pitchFamily="18" charset="0"/>
              </a:rPr>
              <a:t>E </a:t>
            </a:r>
            <a:r>
              <a:rPr lang="en-GB" sz="2400">
                <a:latin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GB" sz="2400">
                <a:latin typeface="Times New Roman" panose="02020603050405020304" pitchFamily="18" charset="0"/>
              </a:rPr>
              <a:t> 4</a:t>
            </a:r>
          </a:p>
        </p:txBody>
      </p:sp>
      <p:sp>
        <p:nvSpPr>
          <p:cNvPr id="11280" name="Text Box 14"/>
          <p:cNvSpPr txBox="1">
            <a:spLocks noChangeArrowheads="1"/>
          </p:cNvSpPr>
          <p:nvPr/>
        </p:nvSpPr>
        <p:spPr bwMode="auto">
          <a:xfrm>
            <a:off x="685800" y="457200"/>
            <a:ext cx="2216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4000">
                <a:latin typeface="Times New Roman" panose="02020603050405020304" pitchFamily="18" charset="0"/>
              </a:rPr>
              <a:t>Propagate</a:t>
            </a:r>
            <a:endParaRPr lang="en-GB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718869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3C46419-A84B-434D-B365-BF1D2D31C3BA}" type="slidenum">
              <a:rPr lang="en-GB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GB" sz="1200" smtClean="0">
              <a:solidFill>
                <a:srgbClr val="66CC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4" name="Line 4"/>
          <p:cNvSpPr>
            <a:spLocks noChangeShapeType="1"/>
          </p:cNvSpPr>
          <p:nvPr/>
        </p:nvSpPr>
        <p:spPr bwMode="auto">
          <a:xfrm>
            <a:off x="4401503" y="1871663"/>
            <a:ext cx="454025" cy="6540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Oval 5"/>
          <p:cNvSpPr>
            <a:spLocks noChangeArrowheads="1"/>
          </p:cNvSpPr>
          <p:nvPr/>
        </p:nvSpPr>
        <p:spPr bwMode="auto">
          <a:xfrm>
            <a:off x="2731453" y="222250"/>
            <a:ext cx="2187575" cy="1760538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6" name="Text Box 6"/>
          <p:cNvSpPr txBox="1">
            <a:spLocks noChangeArrowheads="1"/>
          </p:cNvSpPr>
          <p:nvPr/>
        </p:nvSpPr>
        <p:spPr bwMode="auto">
          <a:xfrm>
            <a:off x="3263265" y="266700"/>
            <a:ext cx="1122363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S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{9}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E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{4..7}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N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{5..8}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D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M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{1}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O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{0}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R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Y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200" b="1">
              <a:latin typeface="Courier New" panose="02070309020205020404" pitchFamily="49" charset="0"/>
              <a:sym typeface="Symbol" panose="05050102010706020507" pitchFamily="18" charset="2"/>
            </a:endParaRPr>
          </a:p>
        </p:txBody>
      </p:sp>
      <p:sp>
        <p:nvSpPr>
          <p:cNvPr id="12297" name="Line 7"/>
          <p:cNvSpPr>
            <a:spLocks noChangeShapeType="1"/>
          </p:cNvSpPr>
          <p:nvPr/>
        </p:nvSpPr>
        <p:spPr bwMode="auto">
          <a:xfrm flipH="1">
            <a:off x="2823528" y="1871663"/>
            <a:ext cx="449262" cy="5984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Text Box 8"/>
          <p:cNvSpPr txBox="1">
            <a:spLocks noChangeArrowheads="1"/>
          </p:cNvSpPr>
          <p:nvPr/>
        </p:nvSpPr>
        <p:spPr bwMode="auto">
          <a:xfrm>
            <a:off x="1566228" y="2478088"/>
            <a:ext cx="1598612" cy="1590675"/>
          </a:xfrm>
          <a:prstGeom prst="rect">
            <a:avLst/>
          </a:prstGeom>
          <a:solidFill>
            <a:schemeClr val="hlink"/>
          </a:solidFill>
          <a:ln w="38100">
            <a:solidFill>
              <a:schemeClr val="hlink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1200" b="1">
              <a:latin typeface="Courier New" panose="02070309020205020404" pitchFamily="49" charset="0"/>
            </a:endParaRPr>
          </a:p>
        </p:txBody>
      </p:sp>
      <p:sp>
        <p:nvSpPr>
          <p:cNvPr id="12299" name="Oval 9"/>
          <p:cNvSpPr>
            <a:spLocks noChangeArrowheads="1"/>
          </p:cNvSpPr>
          <p:nvPr/>
        </p:nvSpPr>
        <p:spPr bwMode="auto">
          <a:xfrm>
            <a:off x="4355465" y="2405063"/>
            <a:ext cx="2187575" cy="1760537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00" name="Text Box 10"/>
          <p:cNvSpPr txBox="1">
            <a:spLocks noChangeArrowheads="1"/>
          </p:cNvSpPr>
          <p:nvPr/>
        </p:nvSpPr>
        <p:spPr bwMode="auto">
          <a:xfrm>
            <a:off x="4822190" y="2492375"/>
            <a:ext cx="1122363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S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{9}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E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{5..7}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N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{6..8}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D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M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{1}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O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{0}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R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Y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200" b="1">
              <a:latin typeface="Courier New" panose="02070309020205020404" pitchFamily="49" charset="0"/>
              <a:sym typeface="Symbol" panose="05050102010706020507" pitchFamily="18" charset="2"/>
            </a:endParaRPr>
          </a:p>
        </p:txBody>
      </p:sp>
      <p:sp>
        <p:nvSpPr>
          <p:cNvPr id="12301" name="Text Box 11"/>
          <p:cNvSpPr txBox="1">
            <a:spLocks noChangeArrowheads="1"/>
          </p:cNvSpPr>
          <p:nvPr/>
        </p:nvSpPr>
        <p:spPr bwMode="auto">
          <a:xfrm>
            <a:off x="2142490" y="1947863"/>
            <a:ext cx="846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2400">
                <a:latin typeface="Times New Roman" panose="02020603050405020304" pitchFamily="18" charset="0"/>
              </a:rPr>
              <a:t>E = 4</a:t>
            </a:r>
          </a:p>
        </p:txBody>
      </p:sp>
      <p:sp>
        <p:nvSpPr>
          <p:cNvPr id="12302" name="Text Box 12"/>
          <p:cNvSpPr txBox="1">
            <a:spLocks noChangeArrowheads="1"/>
          </p:cNvSpPr>
          <p:nvPr/>
        </p:nvSpPr>
        <p:spPr bwMode="auto">
          <a:xfrm>
            <a:off x="4663440" y="1909763"/>
            <a:ext cx="841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2400">
                <a:latin typeface="Times New Roman" panose="02020603050405020304" pitchFamily="18" charset="0"/>
              </a:rPr>
              <a:t>E </a:t>
            </a:r>
            <a:r>
              <a:rPr lang="en-GB" sz="2400">
                <a:latin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GB" sz="2400">
                <a:latin typeface="Times New Roman" panose="02020603050405020304" pitchFamily="18" charset="0"/>
              </a:rPr>
              <a:t> 4</a:t>
            </a:r>
          </a:p>
        </p:txBody>
      </p:sp>
      <p:sp>
        <p:nvSpPr>
          <p:cNvPr id="12303" name="Text Box 13"/>
          <p:cNvSpPr txBox="1">
            <a:spLocks noChangeArrowheads="1"/>
          </p:cNvSpPr>
          <p:nvPr/>
        </p:nvSpPr>
        <p:spPr bwMode="auto">
          <a:xfrm>
            <a:off x="548640" y="222250"/>
            <a:ext cx="1651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4000">
                <a:latin typeface="Times New Roman" panose="02020603050405020304" pitchFamily="18" charset="0"/>
              </a:rPr>
              <a:t>Branch</a:t>
            </a:r>
            <a:endParaRPr lang="en-GB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04" name="Line 14"/>
          <p:cNvSpPr>
            <a:spLocks noChangeShapeType="1"/>
          </p:cNvSpPr>
          <p:nvPr/>
        </p:nvSpPr>
        <p:spPr bwMode="auto">
          <a:xfrm>
            <a:off x="6044565" y="4017963"/>
            <a:ext cx="482600" cy="6969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5"/>
          <p:cNvSpPr>
            <a:spLocks noChangeShapeType="1"/>
          </p:cNvSpPr>
          <p:nvPr/>
        </p:nvSpPr>
        <p:spPr bwMode="auto">
          <a:xfrm flipH="1">
            <a:off x="4480878" y="4062413"/>
            <a:ext cx="449262" cy="5984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Oval 16"/>
          <p:cNvSpPr>
            <a:spLocks noChangeArrowheads="1"/>
          </p:cNvSpPr>
          <p:nvPr/>
        </p:nvSpPr>
        <p:spPr bwMode="auto">
          <a:xfrm>
            <a:off x="6012815" y="4595813"/>
            <a:ext cx="2187575" cy="1760537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07" name="Text Box 17"/>
          <p:cNvSpPr txBox="1">
            <a:spLocks noChangeArrowheads="1"/>
          </p:cNvSpPr>
          <p:nvPr/>
        </p:nvSpPr>
        <p:spPr bwMode="auto">
          <a:xfrm>
            <a:off x="6479540" y="4683125"/>
            <a:ext cx="113043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S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{9}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E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</a:t>
            </a:r>
            <a:r>
              <a:rPr lang="en-US" sz="1200" b="1" smtClean="0">
                <a:solidFill>
                  <a:srgbClr val="FF0000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{6..</a:t>
            </a:r>
            <a:r>
              <a:rPr lang="en-US" sz="1200" b="1">
                <a:solidFill>
                  <a:srgbClr val="FF0000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7}</a:t>
            </a:r>
            <a:endParaRPr lang="en-GB" sz="1200" b="1">
              <a:solidFill>
                <a:srgbClr val="FF0000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N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{6..8}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D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M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{1}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O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{0}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R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Y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200" b="1">
              <a:latin typeface="Courier New" panose="02070309020205020404" pitchFamily="49" charset="0"/>
              <a:sym typeface="Symbol" panose="05050102010706020507" pitchFamily="18" charset="2"/>
            </a:endParaRPr>
          </a:p>
        </p:txBody>
      </p:sp>
      <p:sp>
        <p:nvSpPr>
          <p:cNvPr id="12308" name="Text Box 18"/>
          <p:cNvSpPr txBox="1">
            <a:spLocks noChangeArrowheads="1"/>
          </p:cNvSpPr>
          <p:nvPr/>
        </p:nvSpPr>
        <p:spPr bwMode="auto">
          <a:xfrm>
            <a:off x="3837940" y="4081463"/>
            <a:ext cx="846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2400">
                <a:latin typeface="Times New Roman" panose="02020603050405020304" pitchFamily="18" charset="0"/>
              </a:rPr>
              <a:t>E = 5</a:t>
            </a:r>
          </a:p>
        </p:txBody>
      </p:sp>
      <p:sp>
        <p:nvSpPr>
          <p:cNvPr id="12309" name="Text Box 19"/>
          <p:cNvSpPr txBox="1">
            <a:spLocks noChangeArrowheads="1"/>
          </p:cNvSpPr>
          <p:nvPr/>
        </p:nvSpPr>
        <p:spPr bwMode="auto">
          <a:xfrm>
            <a:off x="6320790" y="4100513"/>
            <a:ext cx="841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2400">
                <a:latin typeface="Times New Roman" panose="02020603050405020304" pitchFamily="18" charset="0"/>
              </a:rPr>
              <a:t>E </a:t>
            </a:r>
            <a:r>
              <a:rPr lang="en-GB" sz="2400">
                <a:latin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GB" sz="2400">
                <a:latin typeface="Times New Roman" panose="02020603050405020304" pitchFamily="18" charset="0"/>
              </a:rPr>
              <a:t> 5</a:t>
            </a:r>
          </a:p>
        </p:txBody>
      </p:sp>
      <p:sp>
        <p:nvSpPr>
          <p:cNvPr id="12310" name="Oval 20"/>
          <p:cNvSpPr>
            <a:spLocks noChangeArrowheads="1"/>
          </p:cNvSpPr>
          <p:nvPr/>
        </p:nvSpPr>
        <p:spPr bwMode="auto">
          <a:xfrm>
            <a:off x="3021965" y="4633913"/>
            <a:ext cx="2187575" cy="1760537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311" name="Text Box 21"/>
          <p:cNvSpPr txBox="1">
            <a:spLocks noChangeArrowheads="1"/>
          </p:cNvSpPr>
          <p:nvPr/>
        </p:nvSpPr>
        <p:spPr bwMode="auto">
          <a:xfrm>
            <a:off x="3488690" y="4721225"/>
            <a:ext cx="113043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S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{9}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E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</a:t>
            </a:r>
            <a:r>
              <a:rPr lang="en-US" sz="1200" b="1">
                <a:solidFill>
                  <a:srgbClr val="FF0000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{</a:t>
            </a:r>
            <a:r>
              <a:rPr lang="en-US" sz="1200" b="1" smtClean="0">
                <a:solidFill>
                  <a:srgbClr val="FF0000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5}</a:t>
            </a:r>
            <a:endParaRPr lang="en-GB" sz="1200" b="1">
              <a:solidFill>
                <a:srgbClr val="FF0000"/>
              </a:solidFill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N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{6..8}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D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M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{1}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O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{0}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R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Y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200" b="1">
              <a:latin typeface="Courier New" panose="02070309020205020404" pitchFamily="49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6912075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11A7F96-1D3F-4596-91F3-CB977CD62CF2}" type="slidenum">
              <a:rPr lang="en-GB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en-GB" sz="1200" smtClean="0">
              <a:solidFill>
                <a:srgbClr val="66CC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7" name="AutoShape 2"/>
          <p:cNvSpPr>
            <a:spLocks noChangeArrowheads="1"/>
          </p:cNvSpPr>
          <p:nvPr/>
        </p:nvSpPr>
        <p:spPr bwMode="auto">
          <a:xfrm>
            <a:off x="3044190" y="4560570"/>
            <a:ext cx="2305050" cy="1924050"/>
          </a:xfrm>
          <a:prstGeom prst="diamond">
            <a:avLst/>
          </a:prstGeom>
          <a:solidFill>
            <a:srgbClr val="33CC33"/>
          </a:solidFill>
          <a:ln w="38100">
            <a:solidFill>
              <a:srgbClr val="33CC33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9" name="Line 5"/>
          <p:cNvSpPr>
            <a:spLocks noChangeShapeType="1"/>
          </p:cNvSpPr>
          <p:nvPr/>
        </p:nvSpPr>
        <p:spPr bwMode="auto">
          <a:xfrm>
            <a:off x="4401503" y="1999933"/>
            <a:ext cx="454025" cy="66675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Oval 6"/>
          <p:cNvSpPr>
            <a:spLocks noChangeArrowheads="1"/>
          </p:cNvSpPr>
          <p:nvPr/>
        </p:nvSpPr>
        <p:spPr bwMode="auto">
          <a:xfrm>
            <a:off x="2731453" y="350520"/>
            <a:ext cx="2187575" cy="1760538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21" name="Text Box 7"/>
          <p:cNvSpPr txBox="1">
            <a:spLocks noChangeArrowheads="1"/>
          </p:cNvSpPr>
          <p:nvPr/>
        </p:nvSpPr>
        <p:spPr bwMode="auto">
          <a:xfrm>
            <a:off x="3263265" y="394970"/>
            <a:ext cx="1122363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S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{9}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E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{4..7}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N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{5..8}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D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M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{1}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O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{0}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R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Y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200" b="1">
              <a:latin typeface="Courier New" panose="02070309020205020404" pitchFamily="49" charset="0"/>
              <a:sym typeface="Symbol" panose="05050102010706020507" pitchFamily="18" charset="2"/>
            </a:endParaRPr>
          </a:p>
        </p:txBody>
      </p:sp>
      <p:sp>
        <p:nvSpPr>
          <p:cNvPr id="13322" name="Line 8"/>
          <p:cNvSpPr>
            <a:spLocks noChangeShapeType="1"/>
          </p:cNvSpPr>
          <p:nvPr/>
        </p:nvSpPr>
        <p:spPr bwMode="auto">
          <a:xfrm flipH="1">
            <a:off x="2823528" y="1999933"/>
            <a:ext cx="449262" cy="5984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Text Box 9"/>
          <p:cNvSpPr txBox="1">
            <a:spLocks noChangeArrowheads="1"/>
          </p:cNvSpPr>
          <p:nvPr/>
        </p:nvSpPr>
        <p:spPr bwMode="auto">
          <a:xfrm>
            <a:off x="1566228" y="2606358"/>
            <a:ext cx="1598612" cy="1590675"/>
          </a:xfrm>
          <a:prstGeom prst="rect">
            <a:avLst/>
          </a:prstGeom>
          <a:solidFill>
            <a:schemeClr val="hlink"/>
          </a:solidFill>
          <a:ln w="38100">
            <a:solidFill>
              <a:schemeClr val="hlink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1200" b="1">
              <a:latin typeface="Courier New" panose="02070309020205020404" pitchFamily="49" charset="0"/>
            </a:endParaRPr>
          </a:p>
        </p:txBody>
      </p:sp>
      <p:sp>
        <p:nvSpPr>
          <p:cNvPr id="13324" name="Oval 10"/>
          <p:cNvSpPr>
            <a:spLocks noChangeArrowheads="1"/>
          </p:cNvSpPr>
          <p:nvPr/>
        </p:nvSpPr>
        <p:spPr bwMode="auto">
          <a:xfrm>
            <a:off x="4355465" y="2533333"/>
            <a:ext cx="2187575" cy="1760537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25" name="Text Box 11"/>
          <p:cNvSpPr txBox="1">
            <a:spLocks noChangeArrowheads="1"/>
          </p:cNvSpPr>
          <p:nvPr/>
        </p:nvSpPr>
        <p:spPr bwMode="auto">
          <a:xfrm>
            <a:off x="4822190" y="2620645"/>
            <a:ext cx="1122363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S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{9}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E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{5..7}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N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{6..8}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D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M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{1}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O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{0}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R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Y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200" b="1">
              <a:latin typeface="Courier New" panose="02070309020205020404" pitchFamily="49" charset="0"/>
              <a:sym typeface="Symbol" panose="05050102010706020507" pitchFamily="18" charset="2"/>
            </a:endParaRPr>
          </a:p>
        </p:txBody>
      </p:sp>
      <p:sp>
        <p:nvSpPr>
          <p:cNvPr id="13326" name="Text Box 12"/>
          <p:cNvSpPr txBox="1">
            <a:spLocks noChangeArrowheads="1"/>
          </p:cNvSpPr>
          <p:nvPr/>
        </p:nvSpPr>
        <p:spPr bwMode="auto">
          <a:xfrm>
            <a:off x="2142490" y="2076133"/>
            <a:ext cx="846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2400">
                <a:latin typeface="Times New Roman" panose="02020603050405020304" pitchFamily="18" charset="0"/>
              </a:rPr>
              <a:t>E = 4</a:t>
            </a:r>
          </a:p>
        </p:txBody>
      </p:sp>
      <p:sp>
        <p:nvSpPr>
          <p:cNvPr id="13327" name="Text Box 13"/>
          <p:cNvSpPr txBox="1">
            <a:spLocks noChangeArrowheads="1"/>
          </p:cNvSpPr>
          <p:nvPr/>
        </p:nvSpPr>
        <p:spPr bwMode="auto">
          <a:xfrm>
            <a:off x="4663440" y="2038033"/>
            <a:ext cx="841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2400">
                <a:latin typeface="Times New Roman" panose="02020603050405020304" pitchFamily="18" charset="0"/>
              </a:rPr>
              <a:t>E </a:t>
            </a:r>
            <a:r>
              <a:rPr lang="en-GB" sz="2400">
                <a:latin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GB" sz="2400">
                <a:latin typeface="Times New Roman" panose="02020603050405020304" pitchFamily="18" charset="0"/>
              </a:rPr>
              <a:t> 4</a:t>
            </a:r>
          </a:p>
        </p:txBody>
      </p:sp>
      <p:sp>
        <p:nvSpPr>
          <p:cNvPr id="13328" name="Text Box 14"/>
          <p:cNvSpPr txBox="1">
            <a:spLocks noChangeArrowheads="1"/>
          </p:cNvSpPr>
          <p:nvPr/>
        </p:nvSpPr>
        <p:spPr bwMode="auto">
          <a:xfrm>
            <a:off x="548640" y="350520"/>
            <a:ext cx="2216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4000">
                <a:latin typeface="Times New Roman" panose="02020603050405020304" pitchFamily="18" charset="0"/>
              </a:rPr>
              <a:t>Propagate</a:t>
            </a:r>
            <a:endParaRPr lang="en-GB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29" name="Line 15"/>
          <p:cNvSpPr>
            <a:spLocks noChangeShapeType="1"/>
          </p:cNvSpPr>
          <p:nvPr/>
        </p:nvSpPr>
        <p:spPr bwMode="auto">
          <a:xfrm>
            <a:off x="6015990" y="4162108"/>
            <a:ext cx="511175" cy="6969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6"/>
          <p:cNvSpPr>
            <a:spLocks noChangeShapeType="1"/>
          </p:cNvSpPr>
          <p:nvPr/>
        </p:nvSpPr>
        <p:spPr bwMode="auto">
          <a:xfrm flipH="1">
            <a:off x="4480878" y="4190683"/>
            <a:ext cx="449262" cy="5984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1" name="Oval 17"/>
          <p:cNvSpPr>
            <a:spLocks noChangeArrowheads="1"/>
          </p:cNvSpPr>
          <p:nvPr/>
        </p:nvSpPr>
        <p:spPr bwMode="auto">
          <a:xfrm>
            <a:off x="6012815" y="4724083"/>
            <a:ext cx="2187575" cy="1760537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32" name="Text Box 18"/>
          <p:cNvSpPr txBox="1">
            <a:spLocks noChangeArrowheads="1"/>
          </p:cNvSpPr>
          <p:nvPr/>
        </p:nvSpPr>
        <p:spPr bwMode="auto">
          <a:xfrm>
            <a:off x="6479540" y="4811395"/>
            <a:ext cx="1122363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S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{9}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E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</a:t>
            </a:r>
            <a:r>
              <a:rPr lang="en-US" sz="1200" b="1">
                <a:solidFill>
                  <a:schemeClr val="hlink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6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..7}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N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</a:t>
            </a:r>
            <a:r>
              <a:rPr lang="en-US" sz="1200" b="1">
                <a:solidFill>
                  <a:schemeClr val="hlink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7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..8}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D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M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{1}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O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{0}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R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Y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200" b="1">
              <a:latin typeface="Courier New" panose="02070309020205020404" pitchFamily="49" charset="0"/>
              <a:sym typeface="Symbol" panose="05050102010706020507" pitchFamily="18" charset="2"/>
            </a:endParaRPr>
          </a:p>
        </p:txBody>
      </p:sp>
      <p:sp>
        <p:nvSpPr>
          <p:cNvPr id="13333" name="Text Box 19"/>
          <p:cNvSpPr txBox="1">
            <a:spLocks noChangeArrowheads="1"/>
          </p:cNvSpPr>
          <p:nvPr/>
        </p:nvSpPr>
        <p:spPr bwMode="auto">
          <a:xfrm>
            <a:off x="3837940" y="4209733"/>
            <a:ext cx="846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2400">
                <a:latin typeface="Times New Roman" panose="02020603050405020304" pitchFamily="18" charset="0"/>
              </a:rPr>
              <a:t>E = 5</a:t>
            </a:r>
          </a:p>
        </p:txBody>
      </p:sp>
      <p:sp>
        <p:nvSpPr>
          <p:cNvPr id="13334" name="Text Box 20"/>
          <p:cNvSpPr txBox="1">
            <a:spLocks noChangeArrowheads="1"/>
          </p:cNvSpPr>
          <p:nvPr/>
        </p:nvSpPr>
        <p:spPr bwMode="auto">
          <a:xfrm>
            <a:off x="6320790" y="4228783"/>
            <a:ext cx="841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2400">
                <a:latin typeface="Times New Roman" panose="02020603050405020304" pitchFamily="18" charset="0"/>
              </a:rPr>
              <a:t>E </a:t>
            </a:r>
            <a:r>
              <a:rPr lang="en-GB" sz="2400">
                <a:latin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GB" sz="2400">
                <a:latin typeface="Times New Roman" panose="02020603050405020304" pitchFamily="18" charset="0"/>
              </a:rPr>
              <a:t> 5</a:t>
            </a:r>
          </a:p>
        </p:txBody>
      </p:sp>
      <p:sp>
        <p:nvSpPr>
          <p:cNvPr id="13335" name="Text Box 21"/>
          <p:cNvSpPr txBox="1">
            <a:spLocks noChangeArrowheads="1"/>
          </p:cNvSpPr>
          <p:nvPr/>
        </p:nvSpPr>
        <p:spPr bwMode="auto">
          <a:xfrm>
            <a:off x="3774440" y="4735195"/>
            <a:ext cx="846138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S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{9}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E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</a:t>
            </a:r>
            <a:r>
              <a:rPr lang="en-US" sz="1200" b="1">
                <a:solidFill>
                  <a:schemeClr val="hlink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5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N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</a:t>
            </a:r>
            <a:r>
              <a:rPr lang="en-US" sz="1200" b="1">
                <a:solidFill>
                  <a:schemeClr val="hlink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6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D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</a:t>
            </a:r>
            <a:r>
              <a:rPr lang="en-US" sz="1200" b="1">
                <a:solidFill>
                  <a:schemeClr val="hlink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7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M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{1}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O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{0}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R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</a:t>
            </a:r>
            <a:r>
              <a:rPr lang="en-US" sz="1200" b="1">
                <a:solidFill>
                  <a:schemeClr val="hlink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8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}</a:t>
            </a:r>
            <a:endParaRPr lang="en-GB" sz="12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200" b="1">
                <a:latin typeface="Courier New" panose="02070309020205020404" pitchFamily="49" charset="0"/>
              </a:rPr>
              <a:t>Y 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 {</a:t>
            </a:r>
            <a:r>
              <a:rPr lang="en-US" sz="1200" b="1">
                <a:solidFill>
                  <a:schemeClr val="hlink"/>
                </a:solidFill>
                <a:latin typeface="Courier New" panose="02070309020205020404" pitchFamily="49" charset="0"/>
                <a:sym typeface="Symbol" panose="05050102010706020507" pitchFamily="18" charset="2"/>
              </a:rPr>
              <a:t>2</a:t>
            </a:r>
            <a:r>
              <a:rPr lang="en-US" sz="1200" b="1">
                <a:latin typeface="Courier New" panose="02070309020205020404" pitchFamily="49" charset="0"/>
                <a:sym typeface="Symbol" panose="05050102010706020507" pitchFamily="18" charset="2"/>
              </a:rPr>
              <a:t>}</a:t>
            </a:r>
            <a:endParaRPr lang="en-GB" sz="1200" b="1">
              <a:latin typeface="Courier New" panose="02070309020205020404" pitchFamily="49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63495347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E4B5B5-CF96-4494-A9C2-3AA81D89060B}" type="slidenum">
              <a:rPr lang="en-GB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en-GB" sz="1200" smtClean="0">
              <a:solidFill>
                <a:srgbClr val="66CC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41" name="AutoShape 2"/>
          <p:cNvSpPr>
            <a:spLocks noChangeArrowheads="1"/>
          </p:cNvSpPr>
          <p:nvPr/>
        </p:nvSpPr>
        <p:spPr bwMode="auto">
          <a:xfrm>
            <a:off x="3239135" y="3375025"/>
            <a:ext cx="1855788" cy="1379537"/>
          </a:xfrm>
          <a:prstGeom prst="diamond">
            <a:avLst/>
          </a:prstGeom>
          <a:solidFill>
            <a:srgbClr val="33CC33"/>
          </a:solidFill>
          <a:ln w="38100">
            <a:solidFill>
              <a:srgbClr val="33CC33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43" name="Text Box 5"/>
          <p:cNvSpPr txBox="1">
            <a:spLocks noChangeArrowheads="1"/>
          </p:cNvSpPr>
          <p:nvPr/>
        </p:nvSpPr>
        <p:spPr bwMode="auto">
          <a:xfrm>
            <a:off x="746760" y="315912"/>
            <a:ext cx="21590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4000">
                <a:latin typeface="Times New Roman" panose="02020603050405020304" pitchFamily="18" charset="0"/>
              </a:rPr>
              <a:t>Complete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4000">
                <a:latin typeface="Times New Roman" panose="02020603050405020304" pitchFamily="18" charset="0"/>
              </a:rPr>
              <a:t>Search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4000">
                <a:latin typeface="Times New Roman" panose="02020603050405020304" pitchFamily="18" charset="0"/>
              </a:rPr>
              <a:t>Tree</a:t>
            </a:r>
            <a:endParaRPr lang="en-GB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44" name="Line 6"/>
          <p:cNvSpPr>
            <a:spLocks noChangeShapeType="1"/>
          </p:cNvSpPr>
          <p:nvPr/>
        </p:nvSpPr>
        <p:spPr bwMode="auto">
          <a:xfrm>
            <a:off x="4331335" y="1498600"/>
            <a:ext cx="354013" cy="4587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Oval 7"/>
          <p:cNvSpPr>
            <a:spLocks noChangeArrowheads="1"/>
          </p:cNvSpPr>
          <p:nvPr/>
        </p:nvSpPr>
        <p:spPr bwMode="auto">
          <a:xfrm>
            <a:off x="2988310" y="315912"/>
            <a:ext cx="1760538" cy="12636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46" name="Text Box 8"/>
          <p:cNvSpPr txBox="1">
            <a:spLocks noChangeArrowheads="1"/>
          </p:cNvSpPr>
          <p:nvPr/>
        </p:nvSpPr>
        <p:spPr bwMode="auto">
          <a:xfrm>
            <a:off x="3413760" y="379412"/>
            <a:ext cx="879475" cy="118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S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{9}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E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{4..7}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N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{5..8}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D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M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{1}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O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{0}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R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Y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1200" b="1">
              <a:latin typeface="Courier New" panose="02070309020205020404" pitchFamily="49" charset="0"/>
              <a:sym typeface="Symbol" panose="05050102010706020507" pitchFamily="18" charset="2"/>
            </a:endParaRPr>
          </a:p>
        </p:txBody>
      </p:sp>
      <p:sp>
        <p:nvSpPr>
          <p:cNvPr id="14347" name="Line 9"/>
          <p:cNvSpPr>
            <a:spLocks noChangeShapeType="1"/>
          </p:cNvSpPr>
          <p:nvPr/>
        </p:nvSpPr>
        <p:spPr bwMode="auto">
          <a:xfrm flipH="1">
            <a:off x="3061335" y="1498600"/>
            <a:ext cx="361950" cy="43021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Text Box 10"/>
          <p:cNvSpPr txBox="1">
            <a:spLocks noChangeArrowheads="1"/>
          </p:cNvSpPr>
          <p:nvPr/>
        </p:nvSpPr>
        <p:spPr bwMode="auto">
          <a:xfrm>
            <a:off x="2050098" y="1933575"/>
            <a:ext cx="1287462" cy="1222375"/>
          </a:xfrm>
          <a:prstGeom prst="rect">
            <a:avLst/>
          </a:prstGeom>
          <a:solidFill>
            <a:schemeClr val="hlink"/>
          </a:solidFill>
          <a:ln w="38100">
            <a:solidFill>
              <a:schemeClr val="hlink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</p:txBody>
      </p:sp>
      <p:sp>
        <p:nvSpPr>
          <p:cNvPr id="14349" name="Oval 11"/>
          <p:cNvSpPr>
            <a:spLocks noChangeArrowheads="1"/>
          </p:cNvSpPr>
          <p:nvPr/>
        </p:nvSpPr>
        <p:spPr bwMode="auto">
          <a:xfrm>
            <a:off x="4294823" y="1881187"/>
            <a:ext cx="1760537" cy="12636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50" name="Text Box 12"/>
          <p:cNvSpPr txBox="1">
            <a:spLocks noChangeArrowheads="1"/>
          </p:cNvSpPr>
          <p:nvPr/>
        </p:nvSpPr>
        <p:spPr bwMode="auto">
          <a:xfrm>
            <a:off x="4671060" y="1976437"/>
            <a:ext cx="879475" cy="118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S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{9}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E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{5..7}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N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{6..8}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D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M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{1}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O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{0}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R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Y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900" b="1">
              <a:latin typeface="Courier New" panose="02070309020205020404" pitchFamily="49" charset="0"/>
              <a:sym typeface="Symbol" panose="05050102010706020507" pitchFamily="18" charset="2"/>
            </a:endParaRPr>
          </a:p>
        </p:txBody>
      </p:sp>
      <p:sp>
        <p:nvSpPr>
          <p:cNvPr id="14351" name="Text Box 13"/>
          <p:cNvSpPr txBox="1">
            <a:spLocks noChangeArrowheads="1"/>
          </p:cNvSpPr>
          <p:nvPr/>
        </p:nvSpPr>
        <p:spPr bwMode="auto">
          <a:xfrm>
            <a:off x="2397760" y="1401762"/>
            <a:ext cx="846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2400">
                <a:latin typeface="Times New Roman" panose="02020603050405020304" pitchFamily="18" charset="0"/>
              </a:rPr>
              <a:t>E = 4</a:t>
            </a:r>
          </a:p>
        </p:txBody>
      </p:sp>
      <p:sp>
        <p:nvSpPr>
          <p:cNvPr id="14352" name="Text Box 14"/>
          <p:cNvSpPr txBox="1">
            <a:spLocks noChangeArrowheads="1"/>
          </p:cNvSpPr>
          <p:nvPr/>
        </p:nvSpPr>
        <p:spPr bwMode="auto">
          <a:xfrm>
            <a:off x="4542473" y="1412875"/>
            <a:ext cx="841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2400">
                <a:latin typeface="Times New Roman" panose="02020603050405020304" pitchFamily="18" charset="0"/>
              </a:rPr>
              <a:t>E </a:t>
            </a:r>
            <a:r>
              <a:rPr lang="en-GB" sz="2400">
                <a:latin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GB" sz="2400">
                <a:latin typeface="Times New Roman" panose="02020603050405020304" pitchFamily="18" charset="0"/>
              </a:rPr>
              <a:t> 4</a:t>
            </a:r>
          </a:p>
        </p:txBody>
      </p:sp>
      <p:sp>
        <p:nvSpPr>
          <p:cNvPr id="14353" name="Line 15"/>
          <p:cNvSpPr>
            <a:spLocks noChangeShapeType="1"/>
          </p:cNvSpPr>
          <p:nvPr/>
        </p:nvSpPr>
        <p:spPr bwMode="auto">
          <a:xfrm>
            <a:off x="5648960" y="3057525"/>
            <a:ext cx="369888" cy="4714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4" name="Line 16"/>
          <p:cNvSpPr>
            <a:spLocks noChangeShapeType="1"/>
          </p:cNvSpPr>
          <p:nvPr/>
        </p:nvSpPr>
        <p:spPr bwMode="auto">
          <a:xfrm flipH="1">
            <a:off x="4380548" y="3071812"/>
            <a:ext cx="376237" cy="4587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Oval 17"/>
          <p:cNvSpPr>
            <a:spLocks noChangeArrowheads="1"/>
          </p:cNvSpPr>
          <p:nvPr/>
        </p:nvSpPr>
        <p:spPr bwMode="auto">
          <a:xfrm>
            <a:off x="5628323" y="3454400"/>
            <a:ext cx="1760537" cy="1262062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56" name="Text Box 18"/>
          <p:cNvSpPr txBox="1">
            <a:spLocks noChangeArrowheads="1"/>
          </p:cNvSpPr>
          <p:nvPr/>
        </p:nvSpPr>
        <p:spPr bwMode="auto">
          <a:xfrm>
            <a:off x="6004560" y="3549650"/>
            <a:ext cx="879475" cy="118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S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{9}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E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{6..7}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N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{7..8}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D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M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{1}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O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{0}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R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Y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{2..8}</a:t>
            </a:r>
            <a:endParaRPr lang="en-GB" sz="900" b="1">
              <a:latin typeface="Courier New" panose="02070309020205020404" pitchFamily="49" charset="0"/>
              <a:sym typeface="Symbol" panose="05050102010706020507" pitchFamily="18" charset="2"/>
            </a:endParaRPr>
          </a:p>
        </p:txBody>
      </p:sp>
      <p:sp>
        <p:nvSpPr>
          <p:cNvPr id="14357" name="Text Box 19"/>
          <p:cNvSpPr txBox="1">
            <a:spLocks noChangeArrowheads="1"/>
          </p:cNvSpPr>
          <p:nvPr/>
        </p:nvSpPr>
        <p:spPr bwMode="auto">
          <a:xfrm>
            <a:off x="3743960" y="2989262"/>
            <a:ext cx="846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2400">
                <a:latin typeface="Times New Roman" panose="02020603050405020304" pitchFamily="18" charset="0"/>
              </a:rPr>
              <a:t>E = 5</a:t>
            </a:r>
          </a:p>
        </p:txBody>
      </p:sp>
      <p:sp>
        <p:nvSpPr>
          <p:cNvPr id="14358" name="Text Box 20"/>
          <p:cNvSpPr txBox="1">
            <a:spLocks noChangeArrowheads="1"/>
          </p:cNvSpPr>
          <p:nvPr/>
        </p:nvSpPr>
        <p:spPr bwMode="auto">
          <a:xfrm>
            <a:off x="5875973" y="3041650"/>
            <a:ext cx="841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2400">
                <a:latin typeface="Times New Roman" panose="02020603050405020304" pitchFamily="18" charset="0"/>
              </a:rPr>
              <a:t>E </a:t>
            </a:r>
            <a:r>
              <a:rPr lang="en-GB" sz="2400">
                <a:latin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GB" sz="2400">
                <a:latin typeface="Times New Roman" panose="02020603050405020304" pitchFamily="18" charset="0"/>
              </a:rPr>
              <a:t> 5</a:t>
            </a:r>
          </a:p>
        </p:txBody>
      </p:sp>
      <p:sp>
        <p:nvSpPr>
          <p:cNvPr id="14359" name="Text Box 21"/>
          <p:cNvSpPr txBox="1">
            <a:spLocks noChangeArrowheads="1"/>
          </p:cNvSpPr>
          <p:nvPr/>
        </p:nvSpPr>
        <p:spPr bwMode="auto">
          <a:xfrm>
            <a:off x="3826510" y="3495675"/>
            <a:ext cx="674688" cy="118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S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{9}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E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{5}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N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{6}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D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{7}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M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{1}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O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{0}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R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{8}</a:t>
            </a: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900" b="1">
                <a:latin typeface="Courier New" panose="02070309020205020404" pitchFamily="49" charset="0"/>
              </a:rPr>
              <a:t>Y </a:t>
            </a:r>
            <a:r>
              <a:rPr lang="en-US" sz="900" b="1">
                <a:latin typeface="Courier New" panose="02070309020205020404" pitchFamily="49" charset="0"/>
                <a:sym typeface="Symbol" panose="05050102010706020507" pitchFamily="18" charset="2"/>
              </a:rPr>
              <a:t> {2}</a:t>
            </a:r>
            <a:endParaRPr lang="en-GB" sz="900" b="1">
              <a:latin typeface="Courier New" panose="02070309020205020404" pitchFamily="49" charset="0"/>
              <a:sym typeface="Symbol" panose="05050102010706020507" pitchFamily="18" charset="2"/>
            </a:endParaRPr>
          </a:p>
        </p:txBody>
      </p:sp>
      <p:sp>
        <p:nvSpPr>
          <p:cNvPr id="14360" name="Line 22"/>
          <p:cNvSpPr>
            <a:spLocks noChangeShapeType="1"/>
          </p:cNvSpPr>
          <p:nvPr/>
        </p:nvSpPr>
        <p:spPr bwMode="auto">
          <a:xfrm>
            <a:off x="6941185" y="4641850"/>
            <a:ext cx="382588" cy="50323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Line 23"/>
          <p:cNvSpPr>
            <a:spLocks noChangeShapeType="1"/>
          </p:cNvSpPr>
          <p:nvPr/>
        </p:nvSpPr>
        <p:spPr bwMode="auto">
          <a:xfrm flipH="1">
            <a:off x="5733098" y="4679950"/>
            <a:ext cx="376237" cy="444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Text Box 24"/>
          <p:cNvSpPr txBox="1">
            <a:spLocks noChangeArrowheads="1"/>
          </p:cNvSpPr>
          <p:nvPr/>
        </p:nvSpPr>
        <p:spPr bwMode="auto">
          <a:xfrm>
            <a:off x="4717098" y="5133975"/>
            <a:ext cx="1287462" cy="1222375"/>
          </a:xfrm>
          <a:prstGeom prst="rect">
            <a:avLst/>
          </a:prstGeom>
          <a:solidFill>
            <a:schemeClr val="hlink"/>
          </a:solidFill>
          <a:ln w="38100">
            <a:solidFill>
              <a:schemeClr val="hlink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</p:txBody>
      </p:sp>
      <p:sp>
        <p:nvSpPr>
          <p:cNvPr id="14363" name="Text Box 25"/>
          <p:cNvSpPr txBox="1">
            <a:spLocks noChangeArrowheads="1"/>
          </p:cNvSpPr>
          <p:nvPr/>
        </p:nvSpPr>
        <p:spPr bwMode="auto">
          <a:xfrm>
            <a:off x="4988560" y="4621212"/>
            <a:ext cx="846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2400">
                <a:latin typeface="Times New Roman" panose="02020603050405020304" pitchFamily="18" charset="0"/>
              </a:rPr>
              <a:t>E = 6</a:t>
            </a:r>
          </a:p>
        </p:txBody>
      </p:sp>
      <p:sp>
        <p:nvSpPr>
          <p:cNvPr id="14364" name="Text Box 26"/>
          <p:cNvSpPr txBox="1">
            <a:spLocks noChangeArrowheads="1"/>
          </p:cNvSpPr>
          <p:nvPr/>
        </p:nvSpPr>
        <p:spPr bwMode="auto">
          <a:xfrm>
            <a:off x="7190423" y="4575175"/>
            <a:ext cx="841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2400">
                <a:latin typeface="Times New Roman" panose="02020603050405020304" pitchFamily="18" charset="0"/>
              </a:rPr>
              <a:t>E </a:t>
            </a:r>
            <a:r>
              <a:rPr lang="en-GB" sz="2400">
                <a:latin typeface="Times New Roman" panose="02020603050405020304" pitchFamily="18" charset="0"/>
                <a:sym typeface="Symbol" panose="05050102010706020507" pitchFamily="18" charset="2"/>
              </a:rPr>
              <a:t></a:t>
            </a:r>
            <a:r>
              <a:rPr lang="en-GB" sz="2400">
                <a:latin typeface="Times New Roman" panose="02020603050405020304" pitchFamily="18" charset="0"/>
              </a:rPr>
              <a:t> 6</a:t>
            </a:r>
          </a:p>
        </p:txBody>
      </p:sp>
      <p:sp>
        <p:nvSpPr>
          <p:cNvPr id="14365" name="Text Box 27"/>
          <p:cNvSpPr txBox="1">
            <a:spLocks noChangeArrowheads="1"/>
          </p:cNvSpPr>
          <p:nvPr/>
        </p:nvSpPr>
        <p:spPr bwMode="auto">
          <a:xfrm>
            <a:off x="6793548" y="5133975"/>
            <a:ext cx="1287462" cy="1222375"/>
          </a:xfrm>
          <a:prstGeom prst="rect">
            <a:avLst/>
          </a:prstGeom>
          <a:solidFill>
            <a:schemeClr val="hlink"/>
          </a:solidFill>
          <a:ln w="38100">
            <a:solidFill>
              <a:schemeClr val="hlink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GB" sz="900" b="1"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089057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09950" y="259079"/>
            <a:ext cx="5581650" cy="4633823"/>
          </a:xfrm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87680"/>
            <a:ext cx="7772400" cy="609600"/>
          </a:xfrm>
        </p:spPr>
        <p:txBody>
          <a:bodyPr/>
          <a:lstStyle/>
          <a:p>
            <a:pPr eaLnBrk="1" hangingPunct="1"/>
            <a:r>
              <a:rPr lang="en-US" smtClean="0"/>
              <a:t>4. Map Coloring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33400" y="4312920"/>
            <a:ext cx="8229600" cy="18669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400" smtClean="0"/>
              <a:t>Variables: </a:t>
            </a:r>
            <a:r>
              <a:rPr lang="en-US" sz="2400" i="1" smtClean="0"/>
              <a:t>WA, NT, Q, NSW, V, SA, T</a:t>
            </a:r>
          </a:p>
          <a:p>
            <a:pPr eaLnBrk="1" hangingPunct="1"/>
            <a:r>
              <a:rPr lang="en-US" sz="2400" smtClean="0"/>
              <a:t>Domains: </a:t>
            </a:r>
            <a:r>
              <a:rPr lang="en-US" sz="2400" i="1" smtClean="0"/>
              <a:t>D</a:t>
            </a:r>
            <a:r>
              <a:rPr lang="en-US" sz="2400" i="1" baseline="-25000" smtClean="0"/>
              <a:t>i </a:t>
            </a:r>
            <a:r>
              <a:rPr lang="en-US" sz="2400" i="1" smtClean="0"/>
              <a:t>= {red,green,blue}</a:t>
            </a:r>
            <a:endParaRPr lang="en-US" sz="2400" smtClean="0"/>
          </a:p>
          <a:p>
            <a:pPr eaLnBrk="1" hangingPunct="1"/>
            <a:r>
              <a:rPr lang="en-US" sz="2400" smtClean="0"/>
              <a:t>Constraints: adjacent regions must have different colours</a:t>
            </a:r>
          </a:p>
          <a:p>
            <a:pPr lvl="2" eaLnBrk="1" hangingPunct="1"/>
            <a:r>
              <a:rPr lang="en-US" sz="2000" smtClean="0"/>
              <a:t>E.g. </a:t>
            </a:r>
            <a:r>
              <a:rPr lang="en-US" sz="2000" i="1" smtClean="0"/>
              <a:t>WA </a:t>
            </a:r>
            <a:r>
              <a:rPr lang="en-US" sz="2000" i="1" smtClean="0">
                <a:sym typeface="Symbol" panose="05050102010706020507" pitchFamily="18" charset="2"/>
              </a:rPr>
              <a:t></a:t>
            </a:r>
            <a:r>
              <a:rPr lang="en-US" sz="2000" i="1" smtClean="0"/>
              <a:t> NT</a:t>
            </a:r>
            <a:r>
              <a:rPr lang="en-US" sz="200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06374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62104" y="1605775"/>
            <a:ext cx="7886700" cy="49176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%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use integer to represent the colours</a:t>
            </a: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int: nc = 3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;  % number of colours</a:t>
            </a: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var 1..nc: wa;   var 1..nc: nt;  var 1..nc: sa;   </a:t>
            </a:r>
            <a:endParaRPr lang="en-US" sz="16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var 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1..nc: </a:t>
            </a:r>
            <a:r>
              <a:rPr lang="en-US" sz="1600" smtClean="0">
                <a:latin typeface="Courier New" pitchFamily="49" charset="0"/>
                <a:cs typeface="Courier New" pitchFamily="49" charset="0"/>
              </a:rPr>
              <a:t>q;  var 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1..nc: nsw;  </a:t>
            </a:r>
            <a:endParaRPr lang="en-US" sz="160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 smtClean="0">
                <a:latin typeface="Courier New" pitchFamily="49" charset="0"/>
                <a:cs typeface="Courier New" pitchFamily="49" charset="0"/>
              </a:rPr>
              <a:t>var </a:t>
            </a:r>
            <a:r>
              <a:rPr lang="en-US" sz="1600">
                <a:latin typeface="Courier New" pitchFamily="49" charset="0"/>
                <a:cs typeface="Courier New" pitchFamily="49" charset="0"/>
              </a:rPr>
              <a:t>1..nc: v;   var 1..nc: t;</a:t>
            </a:r>
          </a:p>
          <a:p>
            <a:pPr marL="0" indent="0">
              <a:buNone/>
            </a:pPr>
            <a:endParaRPr lang="en-US" sz="16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constraint wa != nt;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constraint wa != sa;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constraint nt != sa;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constraint nt != q;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constraint sa != q;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constraint sa != nsw;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constraint sa != v;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constraint q != nsw;</a:t>
            </a:r>
          </a:p>
          <a:p>
            <a:pPr marL="0" indent="0">
              <a:buNone/>
            </a:pPr>
            <a:r>
              <a:rPr lang="en-US" sz="1600">
                <a:latin typeface="Courier New" pitchFamily="49" charset="0"/>
                <a:cs typeface="Courier New" pitchFamily="49" charset="0"/>
              </a:rPr>
              <a:t>constraint nsw != v;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Coding in MiniZinc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35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690691"/>
            <a:ext cx="7886700" cy="4665662"/>
          </a:xfrm>
        </p:spPr>
        <p:txBody>
          <a:bodyPr>
            <a:normAutofit/>
          </a:bodyPr>
          <a:lstStyle/>
          <a:p>
            <a:r>
              <a:rPr lang="en-US"/>
              <a:t>In </a:t>
            </a:r>
            <a:r>
              <a:rPr lang="en-US" smtClean="0"/>
              <a:t>industry:</a:t>
            </a:r>
            <a:endParaRPr lang="en-US"/>
          </a:p>
          <a:p>
            <a:pPr lvl="1"/>
            <a:r>
              <a:rPr lang="en-US" smtClean="0"/>
              <a:t>scheduling </a:t>
            </a:r>
            <a:r>
              <a:rPr lang="en-US"/>
              <a:t>and resource allocation</a:t>
            </a:r>
          </a:p>
          <a:p>
            <a:pPr lvl="1"/>
            <a:r>
              <a:rPr lang="en-US" smtClean="0"/>
              <a:t>staff </a:t>
            </a:r>
            <a:r>
              <a:rPr lang="en-US"/>
              <a:t>rostering</a:t>
            </a:r>
          </a:p>
          <a:p>
            <a:pPr lvl="1"/>
            <a:r>
              <a:rPr lang="en-US" smtClean="0"/>
              <a:t>complex </a:t>
            </a:r>
            <a:r>
              <a:rPr lang="en-US"/>
              <a:t>configuration problems</a:t>
            </a:r>
          </a:p>
          <a:p>
            <a:pPr lvl="1"/>
            <a:r>
              <a:rPr lang="en-US" smtClean="0"/>
              <a:t>DNA </a:t>
            </a:r>
            <a:r>
              <a:rPr lang="en-US"/>
              <a:t>sequencing</a:t>
            </a:r>
          </a:p>
          <a:p>
            <a:pPr lvl="1"/>
            <a:r>
              <a:rPr lang="en-US" smtClean="0"/>
              <a:t>vehicle </a:t>
            </a:r>
            <a:r>
              <a:rPr lang="en-US"/>
              <a:t>routing</a:t>
            </a:r>
          </a:p>
          <a:p>
            <a:pPr lvl="1"/>
            <a:r>
              <a:rPr lang="en-US" smtClean="0"/>
              <a:t>analysis </a:t>
            </a:r>
            <a:r>
              <a:rPr lang="en-US"/>
              <a:t>of analog circuits</a:t>
            </a:r>
          </a:p>
          <a:p>
            <a:pPr lvl="1"/>
            <a:r>
              <a:rPr lang="en-US" smtClean="0"/>
              <a:t>...</a:t>
            </a:r>
            <a:endParaRPr lang="en-US"/>
          </a:p>
          <a:p>
            <a:endParaRPr lang="en-US"/>
          </a:p>
          <a:p>
            <a:r>
              <a:rPr lang="en-US" smtClean="0"/>
              <a:t>In </a:t>
            </a:r>
            <a:r>
              <a:rPr lang="en-US"/>
              <a:t>general: </a:t>
            </a:r>
            <a:r>
              <a:rPr lang="en-US" smtClean="0">
                <a:solidFill>
                  <a:srgbClr val="FF0000"/>
                </a:solidFill>
              </a:rPr>
              <a:t>combinatorial problems</a:t>
            </a:r>
            <a:endParaRPr lang="en-US">
              <a:solidFill>
                <a:srgbClr val="FF0000"/>
              </a:solidFill>
            </a:endParaRPr>
          </a:p>
          <a:p>
            <a:endParaRPr lang="en-US"/>
          </a:p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>
                <a:solidFill>
                  <a:srgbClr val="000000"/>
                </a:solidFill>
              </a:rPr>
              <a:t>1. What </a:t>
            </a:r>
            <a:r>
              <a:rPr lang="en-GB" sz="3600">
                <a:solidFill>
                  <a:srgbClr val="000000"/>
                </a:solidFill>
              </a:rPr>
              <a:t>is CP used for</a:t>
            </a:r>
            <a:r>
              <a:rPr lang="en-GB" sz="3600" smtClean="0">
                <a:solidFill>
                  <a:srgbClr val="000000"/>
                </a:solidFill>
              </a:rPr>
              <a:t>?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222380" y="4415884"/>
            <a:ext cx="2698596" cy="133814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normAutofit/>
          </a:bodyPr>
          <a:lstStyle/>
          <a:p>
            <a:r>
              <a:rPr lang="en-US" smtClean="0"/>
              <a:t>the combination </a:t>
            </a:r>
            <a:r>
              <a:rPr lang="en-US"/>
              <a:t>of objects belonging to a finite set in accordance with certain constraints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11373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22240" y="5013960"/>
            <a:ext cx="8458200" cy="12954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sz="2800" i="1" smtClean="0"/>
              <a:t>{ WA=red, NT=green,Q=red,</a:t>
            </a:r>
            <a:br>
              <a:rPr lang="en-US" sz="2800" i="1" smtClean="0"/>
            </a:br>
            <a:r>
              <a:rPr lang="en-US" sz="2800" i="1" smtClean="0"/>
              <a:t> NSW=green, V=red, SA=blue,T=green }</a:t>
            </a:r>
          </a:p>
        </p:txBody>
      </p:sp>
      <p:pic>
        <p:nvPicPr>
          <p:cNvPr id="15364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52599" y="542925"/>
            <a:ext cx="7227841" cy="4318635"/>
          </a:xfrm>
          <a:noFill/>
        </p:spPr>
      </p:pic>
    </p:spTree>
    <p:extLst>
      <p:ext uri="{BB962C8B-B14F-4D97-AF65-F5344CB8AC3E}">
        <p14:creationId xmlns:p14="http://schemas.microsoft.com/office/powerpoint/2010/main" val="162621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87362"/>
            <a:ext cx="7772400" cy="609600"/>
          </a:xfrm>
        </p:spPr>
        <p:txBody>
          <a:bodyPr/>
          <a:lstStyle/>
          <a:p>
            <a:pPr eaLnBrk="1" hangingPunct="1"/>
            <a:r>
              <a:rPr lang="en-US" smtClean="0"/>
              <a:t>Constraint Graphs</a:t>
            </a:r>
          </a:p>
        </p:txBody>
      </p:sp>
      <p:pic>
        <p:nvPicPr>
          <p:cNvPr id="19459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60925" y="1096962"/>
            <a:ext cx="4283075" cy="3674324"/>
          </a:xfrm>
        </p:spPr>
      </p:pic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593725" y="17367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GB" sz="2400">
              <a:latin typeface="Times" panose="02020603050405020304" pitchFamily="18" charset="0"/>
            </a:endParaRPr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685800" y="1600200"/>
            <a:ext cx="5806440" cy="3780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342900" indent="-342900">
              <a:lnSpc>
                <a:spcPct val="90000"/>
              </a:lnSpc>
              <a:spcBef>
                <a:spcPct val="0"/>
              </a:spcBef>
              <a:buSzTx/>
            </a:pPr>
            <a:r>
              <a:rPr lang="en-US" sz="2800" smtClean="0"/>
              <a:t>Nodes </a:t>
            </a:r>
            <a:r>
              <a:rPr lang="en-US" sz="2800"/>
              <a:t>are </a:t>
            </a:r>
            <a:r>
              <a:rPr lang="en-US" sz="2800" smtClean="0"/>
              <a:t>variables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  <a:buSzTx/>
            </a:pPr>
            <a:endParaRPr lang="en-US" sz="2800" smtClean="0"/>
          </a:p>
          <a:p>
            <a:pPr marL="342900" indent="-342900">
              <a:lnSpc>
                <a:spcPct val="90000"/>
              </a:lnSpc>
              <a:spcBef>
                <a:spcPct val="0"/>
              </a:spcBef>
              <a:buSzTx/>
            </a:pPr>
            <a:r>
              <a:rPr lang="en-US" sz="2800" smtClean="0"/>
              <a:t>Arcs are </a:t>
            </a:r>
            <a:r>
              <a:rPr lang="en-US" sz="2800"/>
              <a:t>binary </a:t>
            </a: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>constraints</a:t>
            </a:r>
            <a:endParaRPr lang="en-US" sz="2800"/>
          </a:p>
          <a:p>
            <a:pPr>
              <a:lnSpc>
                <a:spcPct val="90000"/>
              </a:lnSpc>
              <a:spcBef>
                <a:spcPct val="0"/>
              </a:spcBef>
              <a:buSzTx/>
              <a:buNone/>
            </a:pPr>
            <a:endParaRPr lang="en-US"/>
          </a:p>
          <a:p>
            <a:pPr marL="342900" indent="-342900">
              <a:lnSpc>
                <a:spcPct val="90000"/>
              </a:lnSpc>
              <a:spcBef>
                <a:spcPct val="0"/>
              </a:spcBef>
              <a:buSzTx/>
            </a:pPr>
            <a:r>
              <a:rPr lang="en-US" sz="2800" smtClean="0"/>
              <a:t>The graph </a:t>
            </a:r>
            <a:r>
              <a:rPr lang="en-US" sz="2800"/>
              <a:t>can be used to simplify </a:t>
            </a:r>
            <a:r>
              <a:rPr lang="en-US" sz="2800" smtClean="0"/>
              <a:t>the search</a:t>
            </a:r>
          </a:p>
          <a:p>
            <a:pPr marL="800100" lvl="1" indent="-342900">
              <a:lnSpc>
                <a:spcPct val="90000"/>
              </a:lnSpc>
              <a:spcBef>
                <a:spcPct val="0"/>
              </a:spcBef>
              <a:buSzTx/>
            </a:pPr>
            <a:r>
              <a:rPr lang="en-US" sz="1800" smtClean="0"/>
              <a:t>e.g</a:t>
            </a:r>
            <a:r>
              <a:rPr lang="en-US" sz="1800"/>
              <a:t>. Tasmania is an independent </a:t>
            </a:r>
            <a:r>
              <a:rPr lang="en-US" sz="1800" smtClean="0"/>
              <a:t>subproblem</a:t>
            </a: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4382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8"/>
            <a:ext cx="401955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smtClean="0"/>
              <a:t>5. Sudoku</a:t>
            </a:r>
            <a:endParaRPr lang="en-US" sz="440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5360" y="1524000"/>
            <a:ext cx="7330440" cy="5181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smtClean="0"/>
              <a:t>Variables: 81 variables</a:t>
            </a:r>
          </a:p>
          <a:p>
            <a:pPr lvl="1" eaLnBrk="1" hangingPunct="1"/>
            <a:r>
              <a:rPr lang="en-US" sz="2000" smtClean="0"/>
              <a:t>A1, A2, A3, …, I7, I8, I9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r>
              <a:rPr lang="en-US" sz="2800" smtClean="0"/>
              <a:t>Domains: The nine positive ints</a:t>
            </a:r>
          </a:p>
          <a:p>
            <a:pPr lvl="1" eaLnBrk="1" hangingPunct="1"/>
            <a:r>
              <a:rPr lang="en-US" sz="2000" smtClean="0"/>
              <a:t>A1 </a:t>
            </a:r>
            <a:r>
              <a:rPr lang="en-US" sz="3200" smtClean="0">
                <a:sym typeface="Symbol" panose="05050102010706020507" pitchFamily="18" charset="2"/>
              </a:rPr>
              <a:t></a:t>
            </a:r>
            <a:r>
              <a:rPr lang="en-US" sz="2000" smtClean="0"/>
              <a:t> {1, 2, 3, 4, 5, 6, 7, 8, 9}</a:t>
            </a:r>
          </a:p>
          <a:p>
            <a:pPr lvl="1" eaLnBrk="1" hangingPunct="1"/>
            <a:r>
              <a:rPr lang="en-US" sz="2000" smtClean="0"/>
              <a:t>etc.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r>
              <a:rPr lang="en-US" sz="2800" smtClean="0"/>
              <a:t>Constraints: 27 </a:t>
            </a:r>
            <a:r>
              <a:rPr lang="en-US" sz="2800" smtClean="0">
                <a:solidFill>
                  <a:srgbClr val="00B0F0"/>
                </a:solidFill>
              </a:rPr>
              <a:t>alldifferent</a:t>
            </a:r>
            <a:r>
              <a:rPr lang="en-US" sz="2800" smtClean="0"/>
              <a:t> constraints</a:t>
            </a:r>
          </a:p>
          <a:p>
            <a:pPr lvl="1" eaLnBrk="1" hangingPunct="1"/>
            <a:r>
              <a:rPr lang="en-US" sz="2000" smtClean="0"/>
              <a:t>alldifferent(A1, A2, A3, A4, A5, A6, A7, A8, A9)</a:t>
            </a:r>
          </a:p>
          <a:p>
            <a:pPr lvl="1" eaLnBrk="1" hangingPunct="1"/>
            <a:r>
              <a:rPr lang="en-US" sz="2000" smtClean="0"/>
              <a:t>etc.</a:t>
            </a:r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775" y="1219200"/>
            <a:ext cx="2003425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Box 4"/>
          <p:cNvSpPr txBox="1">
            <a:spLocks noChangeArrowheads="1"/>
          </p:cNvSpPr>
          <p:nvPr/>
        </p:nvSpPr>
        <p:spPr bwMode="auto">
          <a:xfrm>
            <a:off x="6553200" y="1219200"/>
            <a:ext cx="3810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1400">
                <a:latin typeface="Arial" panose="020B0604020202020204" pitchFamily="34" charset="0"/>
              </a:rPr>
              <a:t>A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1400">
                <a:latin typeface="Arial" panose="020B0604020202020204" pitchFamily="34" charset="0"/>
              </a:rPr>
              <a:t>B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1400">
                <a:latin typeface="Arial" panose="020B0604020202020204" pitchFamily="34" charset="0"/>
              </a:rPr>
              <a:t>C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1400">
                <a:latin typeface="Arial" panose="020B0604020202020204" pitchFamily="34" charset="0"/>
              </a:rPr>
              <a:t>D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1400">
                <a:latin typeface="Arial" panose="020B0604020202020204" pitchFamily="34" charset="0"/>
              </a:rPr>
              <a:t>E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1400">
                <a:latin typeface="Arial" panose="020B0604020202020204" pitchFamily="34" charset="0"/>
              </a:rPr>
              <a:t>F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1400">
                <a:latin typeface="Arial" panose="020B0604020202020204" pitchFamily="34" charset="0"/>
              </a:rPr>
              <a:t>G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1400">
                <a:latin typeface="Arial" panose="020B0604020202020204" pitchFamily="34" charset="0"/>
              </a:rPr>
              <a:t>H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1400">
                <a:latin typeface="Arial" panose="020B0604020202020204" pitchFamily="34" charset="0"/>
              </a:rPr>
              <a:t>I</a:t>
            </a:r>
          </a:p>
        </p:txBody>
      </p:sp>
      <p:sp>
        <p:nvSpPr>
          <p:cNvPr id="9222" name="TextBox 5"/>
          <p:cNvSpPr txBox="1">
            <a:spLocks noChangeArrowheads="1"/>
          </p:cNvSpPr>
          <p:nvPr/>
        </p:nvSpPr>
        <p:spPr bwMode="auto">
          <a:xfrm>
            <a:off x="6858000" y="914400"/>
            <a:ext cx="2057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1400">
                <a:latin typeface="Arial" panose="020B0604020202020204" pitchFamily="34" charset="0"/>
              </a:rPr>
              <a:t>1  2   3  4   5  6   7  8   9</a:t>
            </a:r>
          </a:p>
        </p:txBody>
      </p:sp>
    </p:spTree>
    <p:extLst>
      <p:ext uri="{BB962C8B-B14F-4D97-AF65-F5344CB8AC3E}">
        <p14:creationId xmlns:p14="http://schemas.microsoft.com/office/powerpoint/2010/main" val="413351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825625"/>
            <a:ext cx="834808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int: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S =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3;       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// size of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subsquare (width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, height)</a:t>
            </a: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int: N = S * S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;    //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size of grid (and no. of values)</a:t>
            </a: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array[1..N,1..N] of var 1..N: puzzle;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% All cells in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a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row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a column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, and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subsquare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are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different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constraint</a:t>
            </a: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forall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(i in 1..N)( </a:t>
            </a:r>
            <a:r>
              <a:rPr lang="en-US" sz="1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alldifferent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(j in 1..N)( puzzle[i,j]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))  </a:t>
            </a:r>
            <a:r>
              <a:rPr lang="en-US" sz="1400" b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/\</a:t>
            </a:r>
            <a:endParaRPr lang="en-US" sz="1400" b="1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forall(j in 1..N)( alldifferent(i in 1..N)( puzzle[i,j]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))  /\</a:t>
            </a: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forall(i,j in 1..S)</a:t>
            </a:r>
          </a:p>
          <a:p>
            <a:pPr marL="0" indent="0">
              <a:buNone/>
            </a:pPr>
            <a:r>
              <a:rPr lang="en-US" sz="1400">
                <a:latin typeface="Courier New" pitchFamily="49" charset="0"/>
                <a:cs typeface="Courier New" pitchFamily="49" charset="0"/>
              </a:rPr>
              <a:t>        ( alldifferent(p,q in 1..S)( puzzle[S*(i-1)+p, S*(j-1)+q] ));</a:t>
            </a:r>
          </a:p>
          <a:p>
            <a:pPr marL="0" indent="0">
              <a:buNone/>
            </a:pPr>
            <a:endParaRPr lang="en-US" sz="14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Coding in MiniZinc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34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6. Transportation Problem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5940" y="1588536"/>
            <a:ext cx="7768217" cy="941304"/>
          </a:xfrm>
        </p:spPr>
        <p:txBody>
          <a:bodyPr/>
          <a:lstStyle/>
          <a:p>
            <a:pPr eaLnBrk="1" hangingPunct="1"/>
            <a:r>
              <a:rPr lang="en-US" smtClean="0"/>
              <a:t>How much should be shipped from the sources to the destinations?</a:t>
            </a:r>
          </a:p>
        </p:txBody>
      </p:sp>
      <p:sp>
        <p:nvSpPr>
          <p:cNvPr id="73732" name="Line 65"/>
          <p:cNvSpPr>
            <a:spLocks noChangeShapeType="1"/>
          </p:cNvSpPr>
          <p:nvPr/>
        </p:nvSpPr>
        <p:spPr bwMode="auto">
          <a:xfrm>
            <a:off x="2481674" y="3774440"/>
            <a:ext cx="18288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 type="none" w="sm" len="sm"/>
            <a:tailEnd type="none" w="sm" len="sm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3" name="Oval 66"/>
          <p:cNvSpPr>
            <a:spLocks noChangeArrowheads="1"/>
          </p:cNvSpPr>
          <p:nvPr/>
        </p:nvSpPr>
        <p:spPr bwMode="auto">
          <a:xfrm>
            <a:off x="6923499" y="5714365"/>
            <a:ext cx="565150" cy="565150"/>
          </a:xfrm>
          <a:prstGeom prst="ellipse">
            <a:avLst/>
          </a:prstGeom>
          <a:solidFill>
            <a:srgbClr val="F76681"/>
          </a:solidFill>
          <a:ln w="127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/>
          </a:p>
        </p:txBody>
      </p:sp>
      <p:sp>
        <p:nvSpPr>
          <p:cNvPr id="73734" name="Oval 67"/>
          <p:cNvSpPr>
            <a:spLocks noChangeArrowheads="1"/>
          </p:cNvSpPr>
          <p:nvPr/>
        </p:nvSpPr>
        <p:spPr bwMode="auto">
          <a:xfrm>
            <a:off x="6923499" y="3428365"/>
            <a:ext cx="565150" cy="565150"/>
          </a:xfrm>
          <a:prstGeom prst="ellipse">
            <a:avLst/>
          </a:prstGeom>
          <a:solidFill>
            <a:srgbClr val="F76681"/>
          </a:solidFill>
          <a:ln w="127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/>
          </a:p>
        </p:txBody>
      </p:sp>
      <p:grpSp>
        <p:nvGrpSpPr>
          <p:cNvPr id="73735" name="Group 68"/>
          <p:cNvGrpSpPr>
            <a:grpSpLocks/>
          </p:cNvGrpSpPr>
          <p:nvPr/>
        </p:nvGrpSpPr>
        <p:grpSpPr bwMode="auto">
          <a:xfrm>
            <a:off x="2084799" y="4450715"/>
            <a:ext cx="565150" cy="644525"/>
            <a:chOff x="1238" y="2650"/>
            <a:chExt cx="356" cy="406"/>
          </a:xfrm>
        </p:grpSpPr>
        <p:sp>
          <p:nvSpPr>
            <p:cNvPr id="73795" name="Oval 69"/>
            <p:cNvSpPr>
              <a:spLocks noChangeArrowheads="1"/>
            </p:cNvSpPr>
            <p:nvPr/>
          </p:nvSpPr>
          <p:spPr bwMode="auto">
            <a:xfrm>
              <a:off x="1238" y="2650"/>
              <a:ext cx="356" cy="356"/>
            </a:xfrm>
            <a:prstGeom prst="ellipse">
              <a:avLst/>
            </a:prstGeom>
            <a:solidFill>
              <a:srgbClr val="51DC00"/>
            </a:solidFill>
            <a:ln w="12700">
              <a:solidFill>
                <a:schemeClr val="bg2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56390" name="Rectangle 70"/>
            <p:cNvSpPr>
              <a:spLocks noChangeArrowheads="1"/>
            </p:cNvSpPr>
            <p:nvPr/>
          </p:nvSpPr>
          <p:spPr bwMode="auto">
            <a:xfrm>
              <a:off x="1275" y="2652"/>
              <a:ext cx="276" cy="404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sz="3600">
                  <a:solidFill>
                    <a:srgbClr val="FFFFFF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73736" name="Group 71"/>
          <p:cNvGrpSpPr>
            <a:grpSpLocks/>
          </p:cNvGrpSpPr>
          <p:nvPr/>
        </p:nvGrpSpPr>
        <p:grpSpPr bwMode="auto">
          <a:xfrm>
            <a:off x="6923499" y="4495165"/>
            <a:ext cx="565150" cy="644525"/>
            <a:chOff x="4286" y="2678"/>
            <a:chExt cx="356" cy="406"/>
          </a:xfrm>
        </p:grpSpPr>
        <p:sp>
          <p:nvSpPr>
            <p:cNvPr id="73793" name="Oval 72"/>
            <p:cNvSpPr>
              <a:spLocks noChangeArrowheads="1"/>
            </p:cNvSpPr>
            <p:nvPr/>
          </p:nvSpPr>
          <p:spPr bwMode="auto">
            <a:xfrm>
              <a:off x="4286" y="2678"/>
              <a:ext cx="356" cy="356"/>
            </a:xfrm>
            <a:prstGeom prst="ellipse">
              <a:avLst/>
            </a:prstGeom>
            <a:solidFill>
              <a:srgbClr val="F76681"/>
            </a:solidFill>
            <a:ln w="12700">
              <a:solidFill>
                <a:schemeClr val="bg2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56393" name="Rectangle 73"/>
            <p:cNvSpPr>
              <a:spLocks noChangeArrowheads="1"/>
            </p:cNvSpPr>
            <p:nvPr/>
          </p:nvSpPr>
          <p:spPr bwMode="auto">
            <a:xfrm>
              <a:off x="4336" y="2680"/>
              <a:ext cx="276" cy="404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sz="36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56394" name="Rectangle 74"/>
          <p:cNvSpPr>
            <a:spLocks noChangeArrowheads="1"/>
          </p:cNvSpPr>
          <p:nvPr/>
        </p:nvSpPr>
        <p:spPr bwMode="auto">
          <a:xfrm>
            <a:off x="7002874" y="5674678"/>
            <a:ext cx="43815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US" sz="3600">
                <a:solidFill>
                  <a:srgbClr val="FFFFFF"/>
                </a:solidFill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56407" name="Rectangle 87"/>
          <p:cNvSpPr>
            <a:spLocks noChangeArrowheads="1"/>
          </p:cNvSpPr>
          <p:nvPr/>
        </p:nvSpPr>
        <p:spPr bwMode="auto">
          <a:xfrm>
            <a:off x="678274" y="3429953"/>
            <a:ext cx="43815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US" sz="3600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56408" name="Rectangle 88"/>
          <p:cNvSpPr>
            <a:spLocks noChangeArrowheads="1"/>
          </p:cNvSpPr>
          <p:nvPr/>
        </p:nvSpPr>
        <p:spPr bwMode="auto">
          <a:xfrm>
            <a:off x="7002874" y="3429953"/>
            <a:ext cx="43815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US" sz="360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56409" name="Rectangle 89"/>
          <p:cNvSpPr>
            <a:spLocks noChangeArrowheads="1"/>
          </p:cNvSpPr>
          <p:nvPr/>
        </p:nvSpPr>
        <p:spPr bwMode="auto">
          <a:xfrm>
            <a:off x="8204612" y="3429953"/>
            <a:ext cx="43815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US" sz="3600">
                <a:solidFill>
                  <a:schemeClr val="tx2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73741" name="Line 90"/>
          <p:cNvSpPr>
            <a:spLocks noChangeShapeType="1"/>
          </p:cNvSpPr>
          <p:nvPr/>
        </p:nvSpPr>
        <p:spPr bwMode="auto">
          <a:xfrm>
            <a:off x="5015324" y="3803015"/>
            <a:ext cx="18288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 type="none" w="sm" len="sm"/>
            <a:tailEnd type="stealth" w="med" len="lg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411" name="Rectangle 91"/>
          <p:cNvSpPr>
            <a:spLocks noChangeArrowheads="1"/>
          </p:cNvSpPr>
          <p:nvPr/>
        </p:nvSpPr>
        <p:spPr bwMode="auto">
          <a:xfrm>
            <a:off x="973549" y="3614103"/>
            <a:ext cx="314189" cy="369974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US">
                <a:solidFill>
                  <a:schemeClr val="tx2"/>
                </a:solidFill>
                <a:latin typeface="Arial" panose="020B0604020202020204" pitchFamily="34" charset="0"/>
              </a:rPr>
              <a:t>1</a:t>
            </a:r>
          </a:p>
        </p:txBody>
      </p:sp>
      <p:grpSp>
        <p:nvGrpSpPr>
          <p:cNvPr id="73743" name="Group 92"/>
          <p:cNvGrpSpPr>
            <a:grpSpLocks/>
          </p:cNvGrpSpPr>
          <p:nvPr/>
        </p:nvGrpSpPr>
        <p:grpSpPr bwMode="auto">
          <a:xfrm>
            <a:off x="4307299" y="3429953"/>
            <a:ext cx="654050" cy="641350"/>
            <a:chOff x="2638" y="2007"/>
            <a:chExt cx="412" cy="404"/>
          </a:xfrm>
        </p:grpSpPr>
        <p:sp>
          <p:nvSpPr>
            <p:cNvPr id="56413" name="Rectangle 93"/>
            <p:cNvSpPr>
              <a:spLocks noChangeArrowheads="1"/>
            </p:cNvSpPr>
            <p:nvPr/>
          </p:nvSpPr>
          <p:spPr bwMode="auto">
            <a:xfrm>
              <a:off x="2638" y="2007"/>
              <a:ext cx="260" cy="404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sz="3600">
                  <a:solidFill>
                    <a:schemeClr val="tx2"/>
                  </a:solidFill>
                  <a:latin typeface="Arial" panose="020B0604020202020204" pitchFamily="34" charset="0"/>
                </a:rPr>
                <a:t>x</a:t>
              </a:r>
            </a:p>
          </p:txBody>
        </p:sp>
        <p:sp>
          <p:nvSpPr>
            <p:cNvPr id="56414" name="Rectangle 94"/>
            <p:cNvSpPr>
              <a:spLocks noChangeArrowheads="1"/>
            </p:cNvSpPr>
            <p:nvPr/>
          </p:nvSpPr>
          <p:spPr bwMode="auto">
            <a:xfrm>
              <a:off x="2782" y="2123"/>
              <a:ext cx="268" cy="233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>
                  <a:solidFill>
                    <a:schemeClr val="tx2"/>
                  </a:solidFill>
                  <a:latin typeface="Arial" panose="020B0604020202020204" pitchFamily="34" charset="0"/>
                </a:rPr>
                <a:t>11</a:t>
              </a:r>
            </a:p>
          </p:txBody>
        </p:sp>
      </p:grpSp>
      <p:sp>
        <p:nvSpPr>
          <p:cNvPr id="56415" name="Rectangle 95"/>
          <p:cNvSpPr>
            <a:spLocks noChangeArrowheads="1"/>
          </p:cNvSpPr>
          <p:nvPr/>
        </p:nvSpPr>
        <p:spPr bwMode="auto">
          <a:xfrm>
            <a:off x="8498299" y="3614103"/>
            <a:ext cx="314189" cy="369974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US">
                <a:solidFill>
                  <a:schemeClr val="tx2"/>
                </a:solidFill>
                <a:latin typeface="Arial" panose="020B0604020202020204" pitchFamily="34" charset="0"/>
              </a:rPr>
              <a:t>1</a:t>
            </a:r>
          </a:p>
        </p:txBody>
      </p:sp>
      <p:grpSp>
        <p:nvGrpSpPr>
          <p:cNvPr id="73745" name="Group 96"/>
          <p:cNvGrpSpPr>
            <a:grpSpLocks/>
          </p:cNvGrpSpPr>
          <p:nvPr/>
        </p:nvGrpSpPr>
        <p:grpSpPr bwMode="auto">
          <a:xfrm>
            <a:off x="678274" y="4498340"/>
            <a:ext cx="609600" cy="641350"/>
            <a:chOff x="352" y="2680"/>
            <a:chExt cx="384" cy="404"/>
          </a:xfrm>
        </p:grpSpPr>
        <p:sp>
          <p:nvSpPr>
            <p:cNvPr id="56417" name="Rectangle 97"/>
            <p:cNvSpPr>
              <a:spLocks noChangeArrowheads="1"/>
            </p:cNvSpPr>
            <p:nvPr/>
          </p:nvSpPr>
          <p:spPr bwMode="auto">
            <a:xfrm>
              <a:off x="352" y="2680"/>
              <a:ext cx="276" cy="404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sz="3600">
                  <a:solidFill>
                    <a:schemeClr val="tx2"/>
                  </a:solidFill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56418" name="Rectangle 98"/>
            <p:cNvSpPr>
              <a:spLocks noChangeArrowheads="1"/>
            </p:cNvSpPr>
            <p:nvPr/>
          </p:nvSpPr>
          <p:spPr bwMode="auto">
            <a:xfrm>
              <a:off x="538" y="2796"/>
              <a:ext cx="198" cy="233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>
                  <a:solidFill>
                    <a:schemeClr val="tx2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73746" name="Group 99"/>
          <p:cNvGrpSpPr>
            <a:grpSpLocks/>
          </p:cNvGrpSpPr>
          <p:nvPr/>
        </p:nvGrpSpPr>
        <p:grpSpPr bwMode="auto">
          <a:xfrm>
            <a:off x="8204619" y="4498340"/>
            <a:ext cx="608013" cy="641350"/>
            <a:chOff x="5093" y="2680"/>
            <a:chExt cx="383" cy="404"/>
          </a:xfrm>
        </p:grpSpPr>
        <p:sp>
          <p:nvSpPr>
            <p:cNvPr id="56420" name="Rectangle 100"/>
            <p:cNvSpPr>
              <a:spLocks noChangeArrowheads="1"/>
            </p:cNvSpPr>
            <p:nvPr/>
          </p:nvSpPr>
          <p:spPr bwMode="auto">
            <a:xfrm>
              <a:off x="5093" y="2680"/>
              <a:ext cx="276" cy="404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sz="3600">
                  <a:solidFill>
                    <a:schemeClr val="tx2"/>
                  </a:solidFill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56421" name="Rectangle 101"/>
            <p:cNvSpPr>
              <a:spLocks noChangeArrowheads="1"/>
            </p:cNvSpPr>
            <p:nvPr/>
          </p:nvSpPr>
          <p:spPr bwMode="auto">
            <a:xfrm>
              <a:off x="5278" y="2796"/>
              <a:ext cx="198" cy="233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>
                  <a:solidFill>
                    <a:schemeClr val="tx2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56422" name="Rectangle 102"/>
          <p:cNvSpPr>
            <a:spLocks noChangeArrowheads="1"/>
          </p:cNvSpPr>
          <p:nvPr/>
        </p:nvSpPr>
        <p:spPr bwMode="auto">
          <a:xfrm>
            <a:off x="773524" y="5101590"/>
            <a:ext cx="357470" cy="70852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US" sz="4000" b="1">
                <a:solidFill>
                  <a:schemeClr val="tx2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56423" name="Rectangle 103"/>
          <p:cNvSpPr>
            <a:spLocks noChangeArrowheads="1"/>
          </p:cNvSpPr>
          <p:nvPr/>
        </p:nvSpPr>
        <p:spPr bwMode="auto">
          <a:xfrm>
            <a:off x="2162587" y="5120640"/>
            <a:ext cx="33655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FFFFFF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56424" name="Rectangle 104"/>
          <p:cNvSpPr>
            <a:spLocks noChangeArrowheads="1"/>
          </p:cNvSpPr>
          <p:nvPr/>
        </p:nvSpPr>
        <p:spPr bwMode="auto">
          <a:xfrm>
            <a:off x="6994937" y="5120640"/>
            <a:ext cx="33655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FFFFFF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56425" name="Rectangle 105"/>
          <p:cNvSpPr>
            <a:spLocks noChangeArrowheads="1"/>
          </p:cNvSpPr>
          <p:nvPr/>
        </p:nvSpPr>
        <p:spPr bwMode="auto">
          <a:xfrm>
            <a:off x="8298274" y="5120640"/>
            <a:ext cx="33655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US" sz="3600" b="1">
                <a:solidFill>
                  <a:schemeClr val="tx2"/>
                </a:solidFill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56426" name="Rectangle 106"/>
          <p:cNvSpPr>
            <a:spLocks noChangeArrowheads="1"/>
          </p:cNvSpPr>
          <p:nvPr/>
        </p:nvSpPr>
        <p:spPr bwMode="auto">
          <a:xfrm>
            <a:off x="648112" y="5719128"/>
            <a:ext cx="43815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US" sz="3600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56427" name="Rectangle 107"/>
          <p:cNvSpPr>
            <a:spLocks noChangeArrowheads="1"/>
          </p:cNvSpPr>
          <p:nvPr/>
        </p:nvSpPr>
        <p:spPr bwMode="auto">
          <a:xfrm>
            <a:off x="941799" y="5904865"/>
            <a:ext cx="378309" cy="369974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US">
                <a:solidFill>
                  <a:schemeClr val="tx2"/>
                </a:solidFill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56428" name="Rectangle 108"/>
          <p:cNvSpPr>
            <a:spLocks noChangeArrowheads="1"/>
          </p:cNvSpPr>
          <p:nvPr/>
        </p:nvSpPr>
        <p:spPr bwMode="auto">
          <a:xfrm>
            <a:off x="8204612" y="5719128"/>
            <a:ext cx="43815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US" sz="3600">
                <a:solidFill>
                  <a:schemeClr val="tx2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56429" name="Rectangle 109"/>
          <p:cNvSpPr>
            <a:spLocks noChangeArrowheads="1"/>
          </p:cNvSpPr>
          <p:nvPr/>
        </p:nvSpPr>
        <p:spPr bwMode="auto">
          <a:xfrm>
            <a:off x="8498299" y="5904865"/>
            <a:ext cx="314189" cy="369974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US">
                <a:solidFill>
                  <a:schemeClr val="tx2"/>
                </a:solidFill>
                <a:latin typeface="Arial" panose="020B0604020202020204" pitchFamily="34" charset="0"/>
              </a:rPr>
              <a:t>n</a:t>
            </a:r>
          </a:p>
        </p:txBody>
      </p:sp>
      <p:grpSp>
        <p:nvGrpSpPr>
          <p:cNvPr id="73755" name="Group 110"/>
          <p:cNvGrpSpPr>
            <a:grpSpLocks/>
          </p:cNvGrpSpPr>
          <p:nvPr/>
        </p:nvGrpSpPr>
        <p:grpSpPr bwMode="auto">
          <a:xfrm>
            <a:off x="2897601" y="3887153"/>
            <a:ext cx="671513" cy="641350"/>
            <a:chOff x="1750" y="2295"/>
            <a:chExt cx="423" cy="404"/>
          </a:xfrm>
        </p:grpSpPr>
        <p:sp>
          <p:nvSpPr>
            <p:cNvPr id="56431" name="Rectangle 111"/>
            <p:cNvSpPr>
              <a:spLocks noChangeArrowheads="1"/>
            </p:cNvSpPr>
            <p:nvPr/>
          </p:nvSpPr>
          <p:spPr bwMode="auto">
            <a:xfrm>
              <a:off x="1750" y="2295"/>
              <a:ext cx="260" cy="404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sz="3600">
                  <a:solidFill>
                    <a:schemeClr val="tx2"/>
                  </a:solidFill>
                  <a:latin typeface="Arial" panose="020B0604020202020204" pitchFamily="34" charset="0"/>
                </a:rPr>
                <a:t>x</a:t>
              </a:r>
            </a:p>
          </p:txBody>
        </p:sp>
        <p:sp>
          <p:nvSpPr>
            <p:cNvPr id="56432" name="Rectangle 112"/>
            <p:cNvSpPr>
              <a:spLocks noChangeArrowheads="1"/>
            </p:cNvSpPr>
            <p:nvPr/>
          </p:nvSpPr>
          <p:spPr bwMode="auto">
            <a:xfrm>
              <a:off x="1894" y="2411"/>
              <a:ext cx="279" cy="233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>
                  <a:solidFill>
                    <a:schemeClr val="tx2"/>
                  </a:solidFill>
                  <a:latin typeface="Arial" panose="020B0604020202020204" pitchFamily="34" charset="0"/>
                </a:rPr>
                <a:t>1n</a:t>
              </a:r>
            </a:p>
          </p:txBody>
        </p:sp>
      </p:grpSp>
      <p:sp>
        <p:nvSpPr>
          <p:cNvPr id="73756" name="Line 114"/>
          <p:cNvSpPr>
            <a:spLocks noChangeShapeType="1"/>
          </p:cNvSpPr>
          <p:nvPr/>
        </p:nvSpPr>
        <p:spPr bwMode="auto">
          <a:xfrm>
            <a:off x="3643724" y="4425315"/>
            <a:ext cx="3200400" cy="12954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 type="none" w="sm" len="sm"/>
            <a:tailEnd type="stealth" w="med" len="lg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57" name="Line 115"/>
          <p:cNvSpPr>
            <a:spLocks noChangeShapeType="1"/>
          </p:cNvSpPr>
          <p:nvPr/>
        </p:nvSpPr>
        <p:spPr bwMode="auto">
          <a:xfrm>
            <a:off x="2329274" y="3806190"/>
            <a:ext cx="628650" cy="314325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 type="none" w="sm" len="sm"/>
            <a:tailEnd type="none" w="sm" len="sm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58" name="Line 116"/>
          <p:cNvSpPr>
            <a:spLocks noChangeShapeType="1"/>
          </p:cNvSpPr>
          <p:nvPr/>
        </p:nvSpPr>
        <p:spPr bwMode="auto">
          <a:xfrm>
            <a:off x="4329524" y="4196715"/>
            <a:ext cx="2438400" cy="4572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 type="none" w="sm" len="sm"/>
            <a:tailEnd type="stealth" w="med" len="lg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3759" name="Group 117"/>
          <p:cNvGrpSpPr>
            <a:grpSpLocks/>
          </p:cNvGrpSpPr>
          <p:nvPr/>
        </p:nvGrpSpPr>
        <p:grpSpPr bwMode="auto">
          <a:xfrm>
            <a:off x="3602452" y="3785553"/>
            <a:ext cx="671513" cy="641350"/>
            <a:chOff x="2194" y="2231"/>
            <a:chExt cx="423" cy="404"/>
          </a:xfrm>
        </p:grpSpPr>
        <p:sp>
          <p:nvSpPr>
            <p:cNvPr id="56438" name="Rectangle 118"/>
            <p:cNvSpPr>
              <a:spLocks noChangeArrowheads="1"/>
            </p:cNvSpPr>
            <p:nvPr/>
          </p:nvSpPr>
          <p:spPr bwMode="auto">
            <a:xfrm>
              <a:off x="2194" y="2231"/>
              <a:ext cx="260" cy="404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sz="3600">
                  <a:solidFill>
                    <a:schemeClr val="tx2"/>
                  </a:solidFill>
                  <a:latin typeface="Arial" panose="020B0604020202020204" pitchFamily="34" charset="0"/>
                </a:rPr>
                <a:t>x</a:t>
              </a:r>
            </a:p>
          </p:txBody>
        </p:sp>
        <p:sp>
          <p:nvSpPr>
            <p:cNvPr id="56439" name="Rectangle 119"/>
            <p:cNvSpPr>
              <a:spLocks noChangeArrowheads="1"/>
            </p:cNvSpPr>
            <p:nvPr/>
          </p:nvSpPr>
          <p:spPr bwMode="auto">
            <a:xfrm>
              <a:off x="2338" y="2347"/>
              <a:ext cx="279" cy="233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>
                  <a:solidFill>
                    <a:schemeClr val="tx2"/>
                  </a:solidFill>
                  <a:latin typeface="Arial" panose="020B0604020202020204" pitchFamily="34" charset="0"/>
                </a:rPr>
                <a:t>12</a:t>
              </a:r>
            </a:p>
          </p:txBody>
        </p:sp>
      </p:grpSp>
      <p:sp>
        <p:nvSpPr>
          <p:cNvPr id="73760" name="Line 120"/>
          <p:cNvSpPr>
            <a:spLocks noChangeShapeType="1"/>
          </p:cNvSpPr>
          <p:nvPr/>
        </p:nvSpPr>
        <p:spPr bwMode="auto">
          <a:xfrm>
            <a:off x="2388012" y="3807778"/>
            <a:ext cx="1179512" cy="236537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 type="none" w="sm" len="sm"/>
            <a:tailEnd type="none" w="sm" len="sm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61" name="Oval 122"/>
          <p:cNvSpPr>
            <a:spLocks noChangeArrowheads="1"/>
          </p:cNvSpPr>
          <p:nvPr/>
        </p:nvSpPr>
        <p:spPr bwMode="auto">
          <a:xfrm>
            <a:off x="2084799" y="5790565"/>
            <a:ext cx="565150" cy="565150"/>
          </a:xfrm>
          <a:prstGeom prst="ellipse">
            <a:avLst/>
          </a:prstGeom>
          <a:solidFill>
            <a:srgbClr val="FC0128"/>
          </a:solidFill>
          <a:ln w="127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/>
          </a:p>
        </p:txBody>
      </p:sp>
      <p:sp>
        <p:nvSpPr>
          <p:cNvPr id="56443" name="Rectangle 123"/>
          <p:cNvSpPr>
            <a:spLocks noChangeArrowheads="1"/>
          </p:cNvSpPr>
          <p:nvPr/>
        </p:nvSpPr>
        <p:spPr bwMode="auto">
          <a:xfrm>
            <a:off x="2080037" y="5719128"/>
            <a:ext cx="56515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US" sz="3600">
                <a:solidFill>
                  <a:srgbClr val="FFFFFF"/>
                </a:solidFill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73763" name="Oval 124"/>
          <p:cNvSpPr>
            <a:spLocks noChangeArrowheads="1"/>
          </p:cNvSpPr>
          <p:nvPr/>
        </p:nvSpPr>
        <p:spPr bwMode="auto">
          <a:xfrm>
            <a:off x="2084799" y="3456940"/>
            <a:ext cx="565150" cy="56515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bg2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endParaRPr lang="en-US"/>
          </a:p>
        </p:txBody>
      </p:sp>
      <p:sp>
        <p:nvSpPr>
          <p:cNvPr id="73764" name="Rectangle 125"/>
          <p:cNvSpPr>
            <a:spLocks noChangeArrowheads="1"/>
          </p:cNvSpPr>
          <p:nvPr/>
        </p:nvSpPr>
        <p:spPr bwMode="auto">
          <a:xfrm>
            <a:off x="2121312" y="3436303"/>
            <a:ext cx="438150" cy="6413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sz="3600">
                <a:solidFill>
                  <a:schemeClr val="folHlink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56446" name="Rectangle 126"/>
          <p:cNvSpPr>
            <a:spLocks noChangeArrowheads="1"/>
          </p:cNvSpPr>
          <p:nvPr/>
        </p:nvSpPr>
        <p:spPr bwMode="auto">
          <a:xfrm>
            <a:off x="436395" y="2850515"/>
            <a:ext cx="1147751" cy="369974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defRPr/>
            </a:pPr>
            <a:r>
              <a:rPr lang="en-US" b="1" smtClean="0">
                <a:latin typeface="Arial" panose="020B0604020202020204" pitchFamily="34" charset="0"/>
              </a:rPr>
              <a:t>Supplies</a:t>
            </a:r>
            <a:endParaRPr lang="en-US" b="1">
              <a:latin typeface="Arial" panose="020B0604020202020204" pitchFamily="34" charset="0"/>
            </a:endParaRPr>
          </a:p>
        </p:txBody>
      </p:sp>
      <p:sp>
        <p:nvSpPr>
          <p:cNvPr id="56447" name="Rectangle 127"/>
          <p:cNvSpPr>
            <a:spLocks noChangeArrowheads="1"/>
          </p:cNvSpPr>
          <p:nvPr/>
        </p:nvSpPr>
        <p:spPr bwMode="auto">
          <a:xfrm>
            <a:off x="1795874" y="2758440"/>
            <a:ext cx="1404231" cy="52386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US" sz="2800" b="1">
                <a:latin typeface="Arial" panose="020B0604020202020204" pitchFamily="34" charset="0"/>
              </a:rPr>
              <a:t>Source</a:t>
            </a:r>
          </a:p>
        </p:txBody>
      </p:sp>
      <p:sp>
        <p:nvSpPr>
          <p:cNvPr id="56448" name="Rectangle 128"/>
          <p:cNvSpPr>
            <a:spLocks noChangeArrowheads="1"/>
          </p:cNvSpPr>
          <p:nvPr/>
        </p:nvSpPr>
        <p:spPr bwMode="auto">
          <a:xfrm>
            <a:off x="3472274" y="2758440"/>
            <a:ext cx="2279650" cy="5191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US" sz="2800" b="1">
                <a:latin typeface="Arial" panose="020B0604020202020204" pitchFamily="34" charset="0"/>
              </a:rPr>
              <a:t>Qty Shipped</a:t>
            </a:r>
          </a:p>
        </p:txBody>
      </p:sp>
      <p:sp>
        <p:nvSpPr>
          <p:cNvPr id="56449" name="Rectangle 129"/>
          <p:cNvSpPr>
            <a:spLocks noChangeArrowheads="1"/>
          </p:cNvSpPr>
          <p:nvPr/>
        </p:nvSpPr>
        <p:spPr bwMode="auto">
          <a:xfrm>
            <a:off x="5758274" y="2758440"/>
            <a:ext cx="2124075" cy="5191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US" sz="2800" b="1">
                <a:latin typeface="Arial" panose="020B0604020202020204" pitchFamily="34" charset="0"/>
              </a:rPr>
              <a:t>Destination</a:t>
            </a:r>
          </a:p>
        </p:txBody>
      </p:sp>
      <p:sp>
        <p:nvSpPr>
          <p:cNvPr id="56450" name="Rectangle 130"/>
          <p:cNvSpPr>
            <a:spLocks noChangeArrowheads="1"/>
          </p:cNvSpPr>
          <p:nvPr/>
        </p:nvSpPr>
        <p:spPr bwMode="auto">
          <a:xfrm>
            <a:off x="7947381" y="2529840"/>
            <a:ext cx="1160574" cy="64697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>
              <a:defRPr/>
            </a:pPr>
            <a:r>
              <a:rPr lang="en-US" b="1">
                <a:latin typeface="Arial" panose="020B0604020202020204" pitchFamily="34" charset="0"/>
              </a:rPr>
              <a:t>Demand </a:t>
            </a:r>
            <a:br>
              <a:rPr lang="en-US" b="1">
                <a:latin typeface="Arial" panose="020B0604020202020204" pitchFamily="34" charset="0"/>
              </a:rPr>
            </a:br>
            <a:r>
              <a:rPr lang="en-US" b="1">
                <a:latin typeface="Arial" panose="020B0604020202020204" pitchFamily="34" charset="0"/>
              </a:rPr>
              <a:t>Qty </a:t>
            </a:r>
          </a:p>
        </p:txBody>
      </p:sp>
      <p:sp>
        <p:nvSpPr>
          <p:cNvPr id="73770" name="Line 131"/>
          <p:cNvSpPr>
            <a:spLocks noChangeShapeType="1"/>
          </p:cNvSpPr>
          <p:nvPr/>
        </p:nvSpPr>
        <p:spPr bwMode="auto">
          <a:xfrm>
            <a:off x="4024724" y="4946015"/>
            <a:ext cx="2819400" cy="0"/>
          </a:xfrm>
          <a:prstGeom prst="line">
            <a:avLst/>
          </a:prstGeom>
          <a:noFill/>
          <a:ln w="50800">
            <a:solidFill>
              <a:srgbClr val="51DC00"/>
            </a:solidFill>
            <a:round/>
            <a:headEnd type="none" w="sm" len="sm"/>
            <a:tailEnd type="stealth" w="med" len="lg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71" name="Line 132"/>
          <p:cNvSpPr>
            <a:spLocks noChangeShapeType="1"/>
          </p:cNvSpPr>
          <p:nvPr/>
        </p:nvSpPr>
        <p:spPr bwMode="auto">
          <a:xfrm>
            <a:off x="3415124" y="5263515"/>
            <a:ext cx="3402013" cy="727075"/>
          </a:xfrm>
          <a:prstGeom prst="line">
            <a:avLst/>
          </a:prstGeom>
          <a:noFill/>
          <a:ln w="50800">
            <a:solidFill>
              <a:srgbClr val="51DC00"/>
            </a:solidFill>
            <a:round/>
            <a:headEnd type="none" w="sm" len="sm"/>
            <a:tailEnd type="stealth" w="med" len="lg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72" name="Line 133"/>
          <p:cNvSpPr>
            <a:spLocks noChangeShapeType="1"/>
          </p:cNvSpPr>
          <p:nvPr/>
        </p:nvSpPr>
        <p:spPr bwMode="auto">
          <a:xfrm flipV="1">
            <a:off x="3338924" y="3968115"/>
            <a:ext cx="3505200" cy="685800"/>
          </a:xfrm>
          <a:prstGeom prst="line">
            <a:avLst/>
          </a:prstGeom>
          <a:noFill/>
          <a:ln w="50800">
            <a:solidFill>
              <a:srgbClr val="51DC00"/>
            </a:solidFill>
            <a:round/>
            <a:headEnd type="none" w="sm" len="sm"/>
            <a:tailEnd type="stealth" w="med" len="lg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73" name="Line 134"/>
          <p:cNvSpPr>
            <a:spLocks noChangeShapeType="1"/>
          </p:cNvSpPr>
          <p:nvPr/>
        </p:nvSpPr>
        <p:spPr bwMode="auto">
          <a:xfrm>
            <a:off x="2805524" y="4958715"/>
            <a:ext cx="381000" cy="0"/>
          </a:xfrm>
          <a:prstGeom prst="line">
            <a:avLst/>
          </a:prstGeom>
          <a:noFill/>
          <a:ln w="50800">
            <a:solidFill>
              <a:srgbClr val="51DC00"/>
            </a:solidFill>
            <a:round/>
            <a:headEnd type="none" w="sm" len="sm"/>
            <a:tailEnd type="none" w="sm" len="sm"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3774" name="Group 135"/>
          <p:cNvGrpSpPr>
            <a:grpSpLocks/>
          </p:cNvGrpSpPr>
          <p:nvPr/>
        </p:nvGrpSpPr>
        <p:grpSpPr bwMode="auto">
          <a:xfrm>
            <a:off x="3240501" y="4587240"/>
            <a:ext cx="671513" cy="641350"/>
            <a:chOff x="1966" y="2736"/>
            <a:chExt cx="423" cy="404"/>
          </a:xfrm>
        </p:grpSpPr>
        <p:sp>
          <p:nvSpPr>
            <p:cNvPr id="56456" name="Rectangle 136"/>
            <p:cNvSpPr>
              <a:spLocks noChangeArrowheads="1"/>
            </p:cNvSpPr>
            <p:nvPr/>
          </p:nvSpPr>
          <p:spPr bwMode="auto">
            <a:xfrm>
              <a:off x="1966" y="2736"/>
              <a:ext cx="260" cy="404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sz="3600">
                  <a:solidFill>
                    <a:schemeClr val="tx2"/>
                  </a:solidFill>
                  <a:latin typeface="Arial" panose="020B0604020202020204" pitchFamily="34" charset="0"/>
                </a:rPr>
                <a:t>x</a:t>
              </a:r>
            </a:p>
          </p:txBody>
        </p:sp>
        <p:sp>
          <p:nvSpPr>
            <p:cNvPr id="56457" name="Rectangle 137"/>
            <p:cNvSpPr>
              <a:spLocks noChangeArrowheads="1"/>
            </p:cNvSpPr>
            <p:nvPr/>
          </p:nvSpPr>
          <p:spPr bwMode="auto">
            <a:xfrm>
              <a:off x="2110" y="2852"/>
              <a:ext cx="279" cy="233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>
                  <a:solidFill>
                    <a:schemeClr val="tx2"/>
                  </a:solidFill>
                  <a:latin typeface="Arial" panose="020B0604020202020204" pitchFamily="34" charset="0"/>
                </a:rPr>
                <a:t>22</a:t>
              </a:r>
            </a:p>
          </p:txBody>
        </p:sp>
      </p:grpSp>
      <p:grpSp>
        <p:nvGrpSpPr>
          <p:cNvPr id="73775" name="Group 138"/>
          <p:cNvGrpSpPr>
            <a:grpSpLocks/>
          </p:cNvGrpSpPr>
          <p:nvPr/>
        </p:nvGrpSpPr>
        <p:grpSpPr bwMode="auto">
          <a:xfrm>
            <a:off x="2669001" y="4899978"/>
            <a:ext cx="671513" cy="641350"/>
            <a:chOff x="1606" y="2933"/>
            <a:chExt cx="423" cy="404"/>
          </a:xfrm>
        </p:grpSpPr>
        <p:sp>
          <p:nvSpPr>
            <p:cNvPr id="56459" name="Rectangle 139"/>
            <p:cNvSpPr>
              <a:spLocks noChangeArrowheads="1"/>
            </p:cNvSpPr>
            <p:nvPr/>
          </p:nvSpPr>
          <p:spPr bwMode="auto">
            <a:xfrm>
              <a:off x="1606" y="2933"/>
              <a:ext cx="260" cy="404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sz="3600">
                  <a:solidFill>
                    <a:schemeClr val="tx2"/>
                  </a:solidFill>
                  <a:latin typeface="Arial" panose="020B0604020202020204" pitchFamily="34" charset="0"/>
                </a:rPr>
                <a:t>x</a:t>
              </a:r>
            </a:p>
          </p:txBody>
        </p:sp>
        <p:sp>
          <p:nvSpPr>
            <p:cNvPr id="56460" name="Rectangle 140"/>
            <p:cNvSpPr>
              <a:spLocks noChangeArrowheads="1"/>
            </p:cNvSpPr>
            <p:nvPr/>
          </p:nvSpPr>
          <p:spPr bwMode="auto">
            <a:xfrm>
              <a:off x="1750" y="3049"/>
              <a:ext cx="279" cy="233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>
                  <a:solidFill>
                    <a:schemeClr val="tx2"/>
                  </a:solidFill>
                  <a:latin typeface="Arial" panose="020B0604020202020204" pitchFamily="34" charset="0"/>
                </a:rPr>
                <a:t>2n</a:t>
              </a:r>
            </a:p>
          </p:txBody>
        </p:sp>
      </p:grpSp>
      <p:grpSp>
        <p:nvGrpSpPr>
          <p:cNvPr id="73776" name="Group 141"/>
          <p:cNvGrpSpPr>
            <a:grpSpLocks/>
          </p:cNvGrpSpPr>
          <p:nvPr/>
        </p:nvGrpSpPr>
        <p:grpSpPr bwMode="auto">
          <a:xfrm>
            <a:off x="2630901" y="4282440"/>
            <a:ext cx="671513" cy="641350"/>
            <a:chOff x="1582" y="2544"/>
            <a:chExt cx="423" cy="404"/>
          </a:xfrm>
        </p:grpSpPr>
        <p:sp>
          <p:nvSpPr>
            <p:cNvPr id="56462" name="Rectangle 142"/>
            <p:cNvSpPr>
              <a:spLocks noChangeArrowheads="1"/>
            </p:cNvSpPr>
            <p:nvPr/>
          </p:nvSpPr>
          <p:spPr bwMode="auto">
            <a:xfrm>
              <a:off x="1582" y="2544"/>
              <a:ext cx="260" cy="404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 sz="3600">
                  <a:solidFill>
                    <a:schemeClr val="tx2"/>
                  </a:solidFill>
                  <a:latin typeface="Arial" panose="020B0604020202020204" pitchFamily="34" charset="0"/>
                </a:rPr>
                <a:t>x</a:t>
              </a:r>
            </a:p>
          </p:txBody>
        </p:sp>
        <p:sp>
          <p:nvSpPr>
            <p:cNvPr id="56463" name="Rectangle 143"/>
            <p:cNvSpPr>
              <a:spLocks noChangeArrowheads="1"/>
            </p:cNvSpPr>
            <p:nvPr/>
          </p:nvSpPr>
          <p:spPr bwMode="auto">
            <a:xfrm>
              <a:off x="1726" y="2660"/>
              <a:ext cx="279" cy="233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>
                <a:defRPr/>
              </a:pPr>
              <a:r>
                <a:rPr lang="en-US">
                  <a:solidFill>
                    <a:schemeClr val="tx2"/>
                  </a:solidFill>
                  <a:latin typeface="Arial" panose="020B0604020202020204" pitchFamily="34" charset="0"/>
                </a:rPr>
                <a:t>21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8215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39551" y="5274527"/>
            <a:ext cx="3120716" cy="529683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r>
              <a:rPr lang="en-US" sz="2800" smtClean="0"/>
              <a:t>Find qty shipped?</a:t>
            </a:r>
          </a:p>
        </p:txBody>
      </p:sp>
      <p:sp>
        <p:nvSpPr>
          <p:cNvPr id="3" name="Oval 2"/>
          <p:cNvSpPr/>
          <p:nvPr/>
        </p:nvSpPr>
        <p:spPr>
          <a:xfrm>
            <a:off x="1605776" y="2185639"/>
            <a:ext cx="591014" cy="568712"/>
          </a:xfrm>
          <a:prstGeom prst="ellipse">
            <a:avLst/>
          </a:prstGeom>
          <a:solidFill>
            <a:srgbClr val="0070C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1605776" y="3140927"/>
            <a:ext cx="591014" cy="568712"/>
          </a:xfrm>
          <a:prstGeom prst="ellipse">
            <a:avLst/>
          </a:prstGeom>
          <a:solidFill>
            <a:srgbClr val="00B05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605776" y="4096215"/>
            <a:ext cx="591014" cy="568712"/>
          </a:xfrm>
          <a:prstGeom prst="ellipse">
            <a:avLst/>
          </a:prstGeom>
          <a:solidFill>
            <a:srgbClr val="C000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7021552" y="1616927"/>
            <a:ext cx="591014" cy="56871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7021552" y="2572215"/>
            <a:ext cx="591014" cy="56871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7021552" y="3527503"/>
            <a:ext cx="591014" cy="56871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7021552" y="4540407"/>
            <a:ext cx="591014" cy="56871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>
            <a:stCxn id="3" idx="6"/>
            <a:endCxn id="32" idx="2"/>
          </p:cNvCxnSpPr>
          <p:nvPr/>
        </p:nvCxnSpPr>
        <p:spPr>
          <a:xfrm flipV="1">
            <a:off x="2196790" y="1901283"/>
            <a:ext cx="4824762" cy="5687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3" idx="6"/>
            <a:endCxn id="33" idx="2"/>
          </p:cNvCxnSpPr>
          <p:nvPr/>
        </p:nvCxnSpPr>
        <p:spPr>
          <a:xfrm>
            <a:off x="2196790" y="2469995"/>
            <a:ext cx="4824762" cy="3865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3" idx="6"/>
            <a:endCxn id="34" idx="2"/>
          </p:cNvCxnSpPr>
          <p:nvPr/>
        </p:nvCxnSpPr>
        <p:spPr>
          <a:xfrm>
            <a:off x="2196790" y="2469995"/>
            <a:ext cx="4824762" cy="13418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3" idx="6"/>
            <a:endCxn id="35" idx="2"/>
          </p:cNvCxnSpPr>
          <p:nvPr/>
        </p:nvCxnSpPr>
        <p:spPr>
          <a:xfrm>
            <a:off x="2196790" y="2469995"/>
            <a:ext cx="4824762" cy="23547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30" idx="6"/>
            <a:endCxn id="32" idx="2"/>
          </p:cNvCxnSpPr>
          <p:nvPr/>
        </p:nvCxnSpPr>
        <p:spPr>
          <a:xfrm flipV="1">
            <a:off x="2196790" y="1901283"/>
            <a:ext cx="4824762" cy="1524000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30" idx="6"/>
            <a:endCxn id="33" idx="2"/>
          </p:cNvCxnSpPr>
          <p:nvPr/>
        </p:nvCxnSpPr>
        <p:spPr>
          <a:xfrm flipV="1">
            <a:off x="2196790" y="2856571"/>
            <a:ext cx="4824762" cy="568712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30" idx="6"/>
            <a:endCxn id="34" idx="2"/>
          </p:cNvCxnSpPr>
          <p:nvPr/>
        </p:nvCxnSpPr>
        <p:spPr>
          <a:xfrm>
            <a:off x="2196790" y="3425283"/>
            <a:ext cx="4824762" cy="386576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0" idx="6"/>
            <a:endCxn id="35" idx="2"/>
          </p:cNvCxnSpPr>
          <p:nvPr/>
        </p:nvCxnSpPr>
        <p:spPr>
          <a:xfrm>
            <a:off x="2196790" y="3425283"/>
            <a:ext cx="4824762" cy="1399480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31" idx="6"/>
            <a:endCxn id="32" idx="2"/>
          </p:cNvCxnSpPr>
          <p:nvPr/>
        </p:nvCxnSpPr>
        <p:spPr>
          <a:xfrm flipV="1">
            <a:off x="2196790" y="1901283"/>
            <a:ext cx="4824762" cy="24792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31" idx="6"/>
            <a:endCxn id="33" idx="2"/>
          </p:cNvCxnSpPr>
          <p:nvPr/>
        </p:nvCxnSpPr>
        <p:spPr>
          <a:xfrm flipV="1">
            <a:off x="2196790" y="2856571"/>
            <a:ext cx="4824762" cy="15240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31" idx="6"/>
            <a:endCxn id="34" idx="2"/>
          </p:cNvCxnSpPr>
          <p:nvPr/>
        </p:nvCxnSpPr>
        <p:spPr>
          <a:xfrm flipV="1">
            <a:off x="2196790" y="3811859"/>
            <a:ext cx="4824762" cy="56871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31" idx="6"/>
            <a:endCxn id="35" idx="2"/>
          </p:cNvCxnSpPr>
          <p:nvPr/>
        </p:nvCxnSpPr>
        <p:spPr>
          <a:xfrm>
            <a:off x="2196790" y="4380571"/>
            <a:ext cx="4824762" cy="44419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6010506" y="1594626"/>
            <a:ext cx="345688" cy="306658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z="1400" smtClean="0"/>
              <a:t>A1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017943" y="1992348"/>
            <a:ext cx="345688" cy="306658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z="1400" smtClean="0"/>
              <a:t>A2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261409" y="2185639"/>
            <a:ext cx="345688" cy="306658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z="1400" smtClean="0"/>
              <a:t>A3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084847" y="2549914"/>
            <a:ext cx="345688" cy="306658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z="1400" smtClean="0"/>
              <a:t>B1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020262" y="2781294"/>
            <a:ext cx="345688" cy="306658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z="1400" smtClean="0"/>
              <a:t>B2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285568" y="2956925"/>
            <a:ext cx="345688" cy="306658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z="1400" smtClean="0"/>
              <a:t>B3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259546" y="3386256"/>
            <a:ext cx="345688" cy="306658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z="1400" smtClean="0"/>
              <a:t>C1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460267" y="3793267"/>
            <a:ext cx="345688" cy="306658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z="1400" smtClean="0"/>
              <a:t>C3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068113" y="3618571"/>
            <a:ext cx="345688" cy="306658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z="1400" smtClean="0"/>
              <a:t>C2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311587" y="4289489"/>
            <a:ext cx="345688" cy="306658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z="1400" smtClean="0"/>
              <a:t>D1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434253" y="4846089"/>
            <a:ext cx="345688" cy="306658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z="1400" smtClean="0"/>
              <a:t>D3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120154" y="4521804"/>
            <a:ext cx="345688" cy="306658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z="1400" smtClean="0"/>
              <a:t>D2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716644" y="1702422"/>
            <a:ext cx="747132" cy="397722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r>
              <a:rPr lang="en-US" smtClean="0"/>
              <a:t>200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677615" y="2657710"/>
            <a:ext cx="747132" cy="397722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r>
              <a:rPr lang="en-US" smtClean="0"/>
              <a:t>400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672039" y="3612998"/>
            <a:ext cx="747132" cy="397722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r>
              <a:rPr lang="en-US" smtClean="0"/>
              <a:t>300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7633010" y="4568286"/>
            <a:ext cx="747132" cy="397722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r>
              <a:rPr lang="en-US" smtClean="0"/>
              <a:t>100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875371" y="2271134"/>
            <a:ext cx="747132" cy="397722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r>
              <a:rPr lang="en-US" smtClean="0"/>
              <a:t>500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875371" y="3234225"/>
            <a:ext cx="747132" cy="397722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r>
              <a:rPr lang="en-US" smtClean="0"/>
              <a:t>300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875371" y="4197316"/>
            <a:ext cx="747132" cy="397722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r>
              <a:rPr lang="en-US" smtClean="0"/>
              <a:t>400</a:t>
            </a:r>
          </a:p>
        </p:txBody>
      </p:sp>
    </p:spTree>
    <p:extLst>
      <p:ext uri="{BB962C8B-B14F-4D97-AF65-F5344CB8AC3E}">
        <p14:creationId xmlns:p14="http://schemas.microsoft.com/office/powerpoint/2010/main" val="1723997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Modeling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" y="1325879"/>
            <a:ext cx="8534400" cy="5063769"/>
          </a:xfrm>
        </p:spPr>
        <p:txBody>
          <a:bodyPr>
            <a:noAutofit/>
          </a:bodyPr>
          <a:lstStyle/>
          <a:p>
            <a:pPr lvl="1" eaLnBrk="1" hangingPunct="1"/>
            <a:r>
              <a:rPr lang="en-US" sz="2800" smtClean="0"/>
              <a:t>Variables: </a:t>
            </a:r>
            <a:r>
              <a:rPr lang="en-US" sz="2200" smtClean="0"/>
              <a:t>A1,A2,A3, B1,B2,B3, C1,C2,C3, D1,D2,D3</a:t>
            </a:r>
          </a:p>
          <a:p>
            <a:pPr lvl="1" eaLnBrk="1" hangingPunct="1"/>
            <a:r>
              <a:rPr lang="en-US" sz="2800" smtClean="0"/>
              <a:t>Domain: </a:t>
            </a:r>
            <a:r>
              <a:rPr lang="en-US" smtClean="0"/>
              <a:t>0.0 .. Infinity</a:t>
            </a:r>
            <a:endParaRPr lang="en-US" sz="2800" smtClean="0"/>
          </a:p>
          <a:p>
            <a:pPr lvl="1" eaLnBrk="1" hangingPunct="1"/>
            <a:r>
              <a:rPr lang="en-US" sz="2800" smtClean="0"/>
              <a:t>Constraints:</a:t>
            </a:r>
          </a:p>
          <a:p>
            <a:pPr lvl="2" eaLnBrk="1" hangingPunct="1"/>
            <a:r>
              <a:rPr lang="en-US" sz="2400" smtClean="0"/>
              <a:t>Demand constraints: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sz="2000" smtClean="0"/>
              <a:t>   A1+A2+A3 = 200;  B1+B2+B3 = 400;  </a:t>
            </a:r>
            <a:br>
              <a:rPr lang="en-US" sz="2000" smtClean="0"/>
            </a:br>
            <a:r>
              <a:rPr lang="en-US" sz="2000" smtClean="0"/>
              <a:t>C1+C2+C3 = 300; D1+D2+D3 = 100</a:t>
            </a:r>
          </a:p>
          <a:p>
            <a:pPr lvl="2" eaLnBrk="1" hangingPunct="1"/>
            <a:r>
              <a:rPr lang="en-US" sz="2400" smtClean="0"/>
              <a:t> Capacity constraints: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None/>
            </a:pPr>
            <a:r>
              <a:rPr lang="en-US" sz="2000" smtClean="0"/>
              <a:t>   A1+B1+C1+D1 </a:t>
            </a:r>
            <a:r>
              <a:rPr lang="en-US" sz="2000" smtClean="0">
                <a:sym typeface="Symbol" panose="05050102010706020507" pitchFamily="18" charset="2"/>
              </a:rPr>
              <a:t> 500;   </a:t>
            </a:r>
            <a:r>
              <a:rPr lang="en-US" sz="2000" smtClean="0"/>
              <a:t>A2+B2+C2+D2 </a:t>
            </a:r>
            <a:r>
              <a:rPr lang="en-US" sz="2000" smtClean="0">
                <a:sym typeface="Symbol" panose="05050102010706020507" pitchFamily="18" charset="2"/>
              </a:rPr>
              <a:t> 300;   </a:t>
            </a:r>
            <a:br>
              <a:rPr lang="en-US" sz="2000" smtClean="0">
                <a:sym typeface="Symbol" panose="05050102010706020507" pitchFamily="18" charset="2"/>
              </a:rPr>
            </a:br>
            <a:r>
              <a:rPr lang="en-US" sz="2000" smtClean="0">
                <a:sym typeface="Symbol" panose="05050102010706020507" pitchFamily="18" charset="2"/>
              </a:rPr>
              <a:t> </a:t>
            </a:r>
            <a:r>
              <a:rPr lang="en-US" sz="2000" smtClean="0"/>
              <a:t>A3+B3+C3+D3 </a:t>
            </a:r>
            <a:r>
              <a:rPr lang="en-US" sz="2000" smtClean="0">
                <a:sym typeface="Symbol" panose="05050102010706020507" pitchFamily="18" charset="2"/>
              </a:rPr>
              <a:t> 400</a:t>
            </a:r>
            <a:endParaRPr lang="en-US" sz="2000" smtClean="0"/>
          </a:p>
          <a:p>
            <a:pPr lvl="1" eaLnBrk="1" hangingPunct="1"/>
            <a:r>
              <a:rPr lang="en-US" smtClean="0"/>
              <a:t>And </a:t>
            </a:r>
            <a:r>
              <a:rPr lang="en-US" b="1" smtClean="0">
                <a:solidFill>
                  <a:srgbClr val="0070C0"/>
                </a:solidFill>
              </a:rPr>
              <a:t>minimize</a:t>
            </a:r>
            <a:r>
              <a:rPr lang="en-US" smtClean="0">
                <a:solidFill>
                  <a:srgbClr val="0070C0"/>
                </a:solidFill>
              </a:rPr>
              <a:t> </a:t>
            </a:r>
            <a:r>
              <a:rPr lang="en-US" smtClean="0"/>
              <a:t>a cost constraint: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None/>
            </a:pPr>
            <a:r>
              <a:rPr lang="en-US" sz="2000" smtClean="0"/>
              <a:t>10*A1 + 7*A2 + 11*A3 + 8*B1 + 5*B2 + 10*B3 + 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  <a:buFont typeface="Wingdings" panose="05000000000000000000" pitchFamily="2" charset="2"/>
              <a:buNone/>
            </a:pPr>
            <a:r>
              <a:rPr lang="en-US" sz="2000" smtClean="0"/>
              <a:t>5*C1 + 5*C2 + 8*C3 + 9*D1 + 3*D2 + 7*D3</a:t>
            </a:r>
          </a:p>
          <a:p>
            <a:pPr lvl="3" eaLnBrk="1" hangingPunct="1">
              <a:buFont typeface="Wingdings" panose="05000000000000000000" pitchFamily="2" charset="2"/>
              <a:buNone/>
            </a:pPr>
            <a:endParaRPr lang="en-US" sz="1800" smtClean="0"/>
          </a:p>
        </p:txBody>
      </p:sp>
      <p:sp>
        <p:nvSpPr>
          <p:cNvPr id="2" name="TextBox 1"/>
          <p:cNvSpPr txBox="1"/>
          <p:nvPr/>
        </p:nvSpPr>
        <p:spPr>
          <a:xfrm>
            <a:off x="6746488" y="5151864"/>
            <a:ext cx="2196790" cy="6913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normAutofit/>
          </a:bodyPr>
          <a:lstStyle/>
          <a:p>
            <a:r>
              <a:rPr lang="en-US" smtClean="0"/>
              <a:t>in MiniZinc use:</a:t>
            </a:r>
          </a:p>
          <a:p>
            <a:r>
              <a:rPr lang="en-US" smtClean="0">
                <a:latin typeface="Courier New" pitchFamily="49" charset="0"/>
                <a:cs typeface="Courier New" pitchFamily="49" charset="0"/>
              </a:rPr>
              <a:t>solve minimize</a:t>
            </a:r>
          </a:p>
        </p:txBody>
      </p:sp>
    </p:spTree>
    <p:extLst>
      <p:ext uri="{BB962C8B-B14F-4D97-AF65-F5344CB8AC3E}">
        <p14:creationId xmlns:p14="http://schemas.microsoft.com/office/powerpoint/2010/main" val="1758763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7. CP Search Techniques</a:t>
            </a:r>
          </a:p>
        </p:txBody>
      </p:sp>
      <p:pic>
        <p:nvPicPr>
          <p:cNvPr id="35843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2349872"/>
            <a:ext cx="9045856" cy="2540898"/>
          </a:xfrm>
        </p:spPr>
      </p:pic>
      <p:sp>
        <p:nvSpPr>
          <p:cNvPr id="2" name="TextBox 1"/>
          <p:cNvSpPr txBox="1"/>
          <p:nvPr/>
        </p:nvSpPr>
        <p:spPr>
          <a:xfrm>
            <a:off x="2486722" y="5118409"/>
            <a:ext cx="3713356" cy="468351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r>
              <a:rPr lang="en-US" smtClean="0"/>
              <a:t>Memory used; some don't finish</a:t>
            </a:r>
          </a:p>
        </p:txBody>
      </p:sp>
    </p:spTree>
    <p:extLst>
      <p:ext uri="{BB962C8B-B14F-4D97-AF65-F5344CB8AC3E}">
        <p14:creationId xmlns:p14="http://schemas.microsoft.com/office/powerpoint/2010/main" val="23735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63880" y="670559"/>
            <a:ext cx="7772400" cy="10244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7.1. Minimum Remaining Values (MRV)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939303" y="4094280"/>
            <a:ext cx="7044969" cy="1224852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1100" smtClean="0"/>
              <a:t>	</a:t>
            </a:r>
            <a:endParaRPr lang="en-US" sz="3600" smtClean="0"/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Choose the variable with the fewest possible values</a:t>
            </a:r>
          </a:p>
        </p:txBody>
      </p:sp>
      <p:pic>
        <p:nvPicPr>
          <p:cNvPr id="37892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5279" y="1813560"/>
            <a:ext cx="8646080" cy="2133600"/>
          </a:xfrm>
          <a:noFill/>
        </p:spPr>
      </p:pic>
      <p:sp>
        <p:nvSpPr>
          <p:cNvPr id="2" name="TextBox 1"/>
          <p:cNvSpPr txBox="1"/>
          <p:nvPr/>
        </p:nvSpPr>
        <p:spPr>
          <a:xfrm>
            <a:off x="2430966" y="1839951"/>
            <a:ext cx="1304692" cy="36799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3 choices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70088" y="1782336"/>
            <a:ext cx="1304692" cy="36799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2 choices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28985" y="3350939"/>
            <a:ext cx="955288" cy="708103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r>
              <a:rPr lang="en-US" smtClean="0"/>
              <a:t>must be </a:t>
            </a:r>
          </a:p>
          <a:p>
            <a:r>
              <a:rPr lang="en-US" smtClean="0"/>
              <a:t>blue</a:t>
            </a:r>
          </a:p>
        </p:txBody>
      </p:sp>
    </p:spTree>
    <p:extLst>
      <p:ext uri="{BB962C8B-B14F-4D97-AF65-F5344CB8AC3E}">
        <p14:creationId xmlns:p14="http://schemas.microsoft.com/office/powerpoint/2010/main" val="415635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563880" y="685800"/>
            <a:ext cx="7772400" cy="609600"/>
          </a:xfrm>
        </p:spPr>
        <p:txBody>
          <a:bodyPr/>
          <a:lstStyle/>
          <a:p>
            <a:pPr eaLnBrk="1" hangingPunct="1"/>
            <a:r>
              <a:rPr lang="en-US" smtClean="0"/>
              <a:t>7.2. Forward Checking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784904" y="2103892"/>
            <a:ext cx="7848600" cy="275804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200" smtClean="0"/>
              <a:t>Keep track of the remaining possible values for all the unassigned variables.</a:t>
            </a:r>
          </a:p>
          <a:p>
            <a:pPr eaLnBrk="1" hangingPunct="1">
              <a:lnSpc>
                <a:spcPct val="90000"/>
              </a:lnSpc>
            </a:pPr>
            <a:endParaRPr lang="en-US" sz="3200" smtClean="0"/>
          </a:p>
          <a:p>
            <a:pPr eaLnBrk="1" hangingPunct="1">
              <a:lnSpc>
                <a:spcPct val="90000"/>
              </a:lnSpc>
            </a:pPr>
            <a:r>
              <a:rPr lang="en-US" sz="3200" smtClean="0"/>
              <a:t>Backtrack when any variable has no possible value.</a:t>
            </a:r>
            <a:endParaRPr lang="en-US" sz="3200" i="1" smtClean="0"/>
          </a:p>
        </p:txBody>
      </p:sp>
    </p:spTree>
    <p:extLst>
      <p:ext uri="{BB962C8B-B14F-4D97-AF65-F5344CB8AC3E}">
        <p14:creationId xmlns:p14="http://schemas.microsoft.com/office/powerpoint/2010/main" val="147824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43547" y="4572001"/>
            <a:ext cx="2430966" cy="2085454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825625"/>
            <a:ext cx="6987633" cy="4351338"/>
          </a:xfrm>
        </p:spPr>
        <p:txBody>
          <a:bodyPr>
            <a:normAutofit/>
          </a:bodyPr>
          <a:lstStyle/>
          <a:p>
            <a:r>
              <a:rPr lang="en-US" smtClean="0"/>
              <a:t>Modelling </a:t>
            </a:r>
            <a:r>
              <a:rPr lang="en-US"/>
              <a:t>grid/pencil </a:t>
            </a:r>
            <a:r>
              <a:rPr lang="en-US" smtClean="0"/>
              <a:t>games:</a:t>
            </a:r>
            <a:endParaRPr lang="en-US"/>
          </a:p>
          <a:p>
            <a:pPr lvl="1"/>
            <a:r>
              <a:rPr lang="en-US" smtClean="0"/>
              <a:t>e.g. sudoku</a:t>
            </a:r>
            <a:endParaRPr lang="en-US"/>
          </a:p>
          <a:p>
            <a:endParaRPr lang="en-US"/>
          </a:p>
          <a:p>
            <a:r>
              <a:rPr lang="en-US" smtClean="0"/>
              <a:t>Recreational </a:t>
            </a:r>
            <a:r>
              <a:rPr lang="en-US"/>
              <a:t>math/CS </a:t>
            </a:r>
            <a:r>
              <a:rPr lang="en-US" smtClean="0"/>
              <a:t>puzzles:</a:t>
            </a:r>
            <a:endParaRPr lang="en-US"/>
          </a:p>
          <a:p>
            <a:pPr lvl="1"/>
            <a:r>
              <a:rPr lang="en-US" smtClean="0"/>
              <a:t>e.g. </a:t>
            </a:r>
            <a:r>
              <a:rPr lang="en-US"/>
              <a:t>cryptarithmetic </a:t>
            </a:r>
            <a:r>
              <a:rPr lang="en-US" smtClean="0"/>
              <a:t>problems</a:t>
            </a:r>
          </a:p>
          <a:p>
            <a:pPr lvl="1"/>
            <a:endParaRPr lang="en-US"/>
          </a:p>
          <a:p>
            <a:r>
              <a:rPr lang="en-US" smtClean="0"/>
              <a:t>Experimenting </a:t>
            </a:r>
            <a:r>
              <a:rPr lang="en-US"/>
              <a:t>with math/CS </a:t>
            </a:r>
            <a:r>
              <a:rPr lang="en-US" smtClean="0"/>
              <a:t>concepts:</a:t>
            </a:r>
            <a:endParaRPr lang="en-US"/>
          </a:p>
          <a:p>
            <a:pPr lvl="1"/>
            <a:r>
              <a:rPr lang="en-US" smtClean="0"/>
              <a:t>e.g. graph related</a:t>
            </a:r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>
                <a:solidFill>
                  <a:srgbClr val="000000"/>
                </a:solidFill>
              </a:rPr>
              <a:t>My Interests in CP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1119" y="3166400"/>
            <a:ext cx="1787339" cy="1249483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122" y="472069"/>
            <a:ext cx="2003425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6443547" y="472069"/>
            <a:ext cx="3810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1400">
                <a:latin typeface="Arial" panose="020B0604020202020204" pitchFamily="34" charset="0"/>
              </a:rPr>
              <a:t>A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1400">
                <a:latin typeface="Arial" panose="020B0604020202020204" pitchFamily="34" charset="0"/>
              </a:rPr>
              <a:t>B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1400">
                <a:latin typeface="Arial" panose="020B0604020202020204" pitchFamily="34" charset="0"/>
              </a:rPr>
              <a:t>C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1400">
                <a:latin typeface="Arial" panose="020B0604020202020204" pitchFamily="34" charset="0"/>
              </a:rPr>
              <a:t>D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1400">
                <a:latin typeface="Arial" panose="020B0604020202020204" pitchFamily="34" charset="0"/>
              </a:rPr>
              <a:t>E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1400">
                <a:latin typeface="Arial" panose="020B0604020202020204" pitchFamily="34" charset="0"/>
              </a:rPr>
              <a:t>F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1400">
                <a:latin typeface="Arial" panose="020B0604020202020204" pitchFamily="34" charset="0"/>
              </a:rPr>
              <a:t>G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1400">
                <a:latin typeface="Arial" panose="020B0604020202020204" pitchFamily="34" charset="0"/>
              </a:rPr>
              <a:t>H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1400">
                <a:latin typeface="Arial" panose="020B0604020202020204" pitchFamily="34" charset="0"/>
              </a:rPr>
              <a:t>I</a:t>
            </a: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6748347" y="167269"/>
            <a:ext cx="20574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1400">
                <a:latin typeface="Arial" panose="020B0604020202020204" pitchFamily="34" charset="0"/>
              </a:rPr>
              <a:t>1  2   3  4   5  6   7  8   9</a:t>
            </a:r>
          </a:p>
        </p:txBody>
      </p:sp>
    </p:spTree>
    <p:extLst>
      <p:ext uri="{BB962C8B-B14F-4D97-AF65-F5344CB8AC3E}">
        <p14:creationId xmlns:p14="http://schemas.microsoft.com/office/powerpoint/2010/main" val="2966245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4-Queens Problem</a:t>
            </a:r>
          </a:p>
        </p:txBody>
      </p:sp>
      <p:grpSp>
        <p:nvGrpSpPr>
          <p:cNvPr id="52227" name="Group 3"/>
          <p:cNvGrpSpPr>
            <a:grpSpLocks/>
          </p:cNvGrpSpPr>
          <p:nvPr/>
        </p:nvGrpSpPr>
        <p:grpSpPr bwMode="auto">
          <a:xfrm>
            <a:off x="762000" y="2133600"/>
            <a:ext cx="2133600" cy="2209800"/>
            <a:chOff x="624" y="1776"/>
            <a:chExt cx="1344" cy="1392"/>
          </a:xfrm>
        </p:grpSpPr>
        <p:grpSp>
          <p:nvGrpSpPr>
            <p:cNvPr id="52240" name="Group 4"/>
            <p:cNvGrpSpPr>
              <a:grpSpLocks/>
            </p:cNvGrpSpPr>
            <p:nvPr/>
          </p:nvGrpSpPr>
          <p:grpSpPr bwMode="auto">
            <a:xfrm>
              <a:off x="816" y="2016"/>
              <a:ext cx="1152" cy="1152"/>
              <a:chOff x="576" y="1728"/>
              <a:chExt cx="1152" cy="1152"/>
            </a:xfrm>
          </p:grpSpPr>
          <p:sp>
            <p:nvSpPr>
              <p:cNvPr id="52249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2250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2251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2252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2253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2254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2255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2256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2257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52241" name="Text Box 14"/>
            <p:cNvSpPr txBox="1">
              <a:spLocks noChangeArrowheads="1"/>
            </p:cNvSpPr>
            <p:nvPr/>
          </p:nvSpPr>
          <p:spPr bwMode="auto">
            <a:xfrm>
              <a:off x="624" y="2016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52242" name="Text Box 15"/>
            <p:cNvSpPr txBox="1">
              <a:spLocks noChangeArrowheads="1"/>
            </p:cNvSpPr>
            <p:nvPr/>
          </p:nvSpPr>
          <p:spPr bwMode="auto">
            <a:xfrm>
              <a:off x="624" y="2592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3</a:t>
              </a:r>
            </a:p>
          </p:txBody>
        </p:sp>
        <p:sp>
          <p:nvSpPr>
            <p:cNvPr id="52243" name="Text Box 16"/>
            <p:cNvSpPr txBox="1">
              <a:spLocks noChangeArrowheads="1"/>
            </p:cNvSpPr>
            <p:nvPr/>
          </p:nvSpPr>
          <p:spPr bwMode="auto">
            <a:xfrm>
              <a:off x="624" y="2304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2</a:t>
              </a:r>
            </a:p>
          </p:txBody>
        </p:sp>
        <p:sp>
          <p:nvSpPr>
            <p:cNvPr id="52244" name="Text Box 17"/>
            <p:cNvSpPr txBox="1">
              <a:spLocks noChangeArrowheads="1"/>
            </p:cNvSpPr>
            <p:nvPr/>
          </p:nvSpPr>
          <p:spPr bwMode="auto">
            <a:xfrm>
              <a:off x="624" y="28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4</a:t>
              </a:r>
            </a:p>
          </p:txBody>
        </p:sp>
        <p:sp>
          <p:nvSpPr>
            <p:cNvPr id="52245" name="Text Box 18"/>
            <p:cNvSpPr txBox="1">
              <a:spLocks noChangeArrowheads="1"/>
            </p:cNvSpPr>
            <p:nvPr/>
          </p:nvSpPr>
          <p:spPr bwMode="auto">
            <a:xfrm>
              <a:off x="1440" y="1776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3</a:t>
              </a:r>
            </a:p>
          </p:txBody>
        </p:sp>
        <p:sp>
          <p:nvSpPr>
            <p:cNvPr id="52246" name="Text Box 19"/>
            <p:cNvSpPr txBox="1">
              <a:spLocks noChangeArrowheads="1"/>
            </p:cNvSpPr>
            <p:nvPr/>
          </p:nvSpPr>
          <p:spPr bwMode="auto">
            <a:xfrm>
              <a:off x="1152" y="1776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2</a:t>
              </a:r>
            </a:p>
          </p:txBody>
        </p:sp>
        <p:sp>
          <p:nvSpPr>
            <p:cNvPr id="52247" name="Text Box 20"/>
            <p:cNvSpPr txBox="1">
              <a:spLocks noChangeArrowheads="1"/>
            </p:cNvSpPr>
            <p:nvPr/>
          </p:nvSpPr>
          <p:spPr bwMode="auto">
            <a:xfrm>
              <a:off x="1728" y="1776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4</a:t>
              </a:r>
            </a:p>
          </p:txBody>
        </p:sp>
        <p:sp>
          <p:nvSpPr>
            <p:cNvPr id="52248" name="Text Box 21"/>
            <p:cNvSpPr txBox="1">
              <a:spLocks noChangeArrowheads="1"/>
            </p:cNvSpPr>
            <p:nvPr/>
          </p:nvSpPr>
          <p:spPr bwMode="auto">
            <a:xfrm>
              <a:off x="864" y="1776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1</a:t>
              </a:r>
            </a:p>
          </p:txBody>
        </p:sp>
      </p:grpSp>
      <p:grpSp>
        <p:nvGrpSpPr>
          <p:cNvPr id="52228" name="Group 22"/>
          <p:cNvGrpSpPr>
            <a:grpSpLocks/>
          </p:cNvGrpSpPr>
          <p:nvPr/>
        </p:nvGrpSpPr>
        <p:grpSpPr bwMode="auto">
          <a:xfrm>
            <a:off x="3810000" y="1600200"/>
            <a:ext cx="3714750" cy="3270250"/>
            <a:chOff x="2445" y="1344"/>
            <a:chExt cx="2340" cy="2060"/>
          </a:xfrm>
        </p:grpSpPr>
        <p:grpSp>
          <p:nvGrpSpPr>
            <p:cNvPr id="52229" name="Group 23"/>
            <p:cNvGrpSpPr>
              <a:grpSpLocks/>
            </p:cNvGrpSpPr>
            <p:nvPr/>
          </p:nvGrpSpPr>
          <p:grpSpPr bwMode="auto">
            <a:xfrm>
              <a:off x="2445" y="1344"/>
              <a:ext cx="2340" cy="2060"/>
              <a:chOff x="2445" y="1344"/>
              <a:chExt cx="2340" cy="2060"/>
            </a:xfrm>
          </p:grpSpPr>
          <p:sp>
            <p:nvSpPr>
              <p:cNvPr id="52236" name="Text Box 24"/>
              <p:cNvSpPr txBox="1">
                <a:spLocks noChangeArrowheads="1"/>
              </p:cNvSpPr>
              <p:nvPr/>
            </p:nvSpPr>
            <p:spPr bwMode="auto">
              <a:xfrm>
                <a:off x="2445" y="1344"/>
                <a:ext cx="90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X1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{1,2,3,4}</a:t>
                </a:r>
              </a:p>
            </p:txBody>
          </p:sp>
          <p:sp>
            <p:nvSpPr>
              <p:cNvPr id="52237" name="Text Box 25"/>
              <p:cNvSpPr txBox="1">
                <a:spLocks noChangeArrowheads="1"/>
              </p:cNvSpPr>
              <p:nvPr/>
            </p:nvSpPr>
            <p:spPr bwMode="auto">
              <a:xfrm>
                <a:off x="2445" y="2880"/>
                <a:ext cx="90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X3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{1,2,3,4}</a:t>
                </a:r>
              </a:p>
            </p:txBody>
          </p:sp>
          <p:sp>
            <p:nvSpPr>
              <p:cNvPr id="52238" name="Text Box 26"/>
              <p:cNvSpPr txBox="1">
                <a:spLocks noChangeArrowheads="1"/>
              </p:cNvSpPr>
              <p:nvPr/>
            </p:nvSpPr>
            <p:spPr bwMode="auto">
              <a:xfrm>
                <a:off x="3885" y="2880"/>
                <a:ext cx="90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X4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{1,2,3,4}</a:t>
                </a:r>
              </a:p>
            </p:txBody>
          </p:sp>
          <p:sp>
            <p:nvSpPr>
              <p:cNvPr id="52239" name="Text Box 27"/>
              <p:cNvSpPr txBox="1">
                <a:spLocks noChangeArrowheads="1"/>
              </p:cNvSpPr>
              <p:nvPr/>
            </p:nvSpPr>
            <p:spPr bwMode="auto">
              <a:xfrm>
                <a:off x="3885" y="1344"/>
                <a:ext cx="90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X2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{1,2,3,4}</a:t>
                </a:r>
              </a:p>
            </p:txBody>
          </p:sp>
        </p:grpSp>
        <p:sp>
          <p:nvSpPr>
            <p:cNvPr id="52230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31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32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33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34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2235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11441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275" name="Group 3"/>
          <p:cNvGrpSpPr>
            <a:grpSpLocks/>
          </p:cNvGrpSpPr>
          <p:nvPr/>
        </p:nvGrpSpPr>
        <p:grpSpPr bwMode="auto">
          <a:xfrm>
            <a:off x="762000" y="2133600"/>
            <a:ext cx="2133600" cy="2209800"/>
            <a:chOff x="624" y="1776"/>
            <a:chExt cx="1344" cy="1392"/>
          </a:xfrm>
        </p:grpSpPr>
        <p:grpSp>
          <p:nvGrpSpPr>
            <p:cNvPr id="54289" name="Group 4"/>
            <p:cNvGrpSpPr>
              <a:grpSpLocks/>
            </p:cNvGrpSpPr>
            <p:nvPr/>
          </p:nvGrpSpPr>
          <p:grpSpPr bwMode="auto">
            <a:xfrm>
              <a:off x="816" y="2016"/>
              <a:ext cx="1152" cy="1152"/>
              <a:chOff x="576" y="1728"/>
              <a:chExt cx="1152" cy="1152"/>
            </a:xfrm>
          </p:grpSpPr>
          <p:sp>
            <p:nvSpPr>
              <p:cNvPr id="54298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4299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4300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4301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4302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4303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4304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4305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4306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54290" name="Text Box 14"/>
            <p:cNvSpPr txBox="1">
              <a:spLocks noChangeArrowheads="1"/>
            </p:cNvSpPr>
            <p:nvPr/>
          </p:nvSpPr>
          <p:spPr bwMode="auto">
            <a:xfrm>
              <a:off x="624" y="2016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54291" name="Text Box 15"/>
            <p:cNvSpPr txBox="1">
              <a:spLocks noChangeArrowheads="1"/>
            </p:cNvSpPr>
            <p:nvPr/>
          </p:nvSpPr>
          <p:spPr bwMode="auto">
            <a:xfrm>
              <a:off x="624" y="2592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3</a:t>
              </a:r>
            </a:p>
          </p:txBody>
        </p:sp>
        <p:sp>
          <p:nvSpPr>
            <p:cNvPr id="54292" name="Text Box 16"/>
            <p:cNvSpPr txBox="1">
              <a:spLocks noChangeArrowheads="1"/>
            </p:cNvSpPr>
            <p:nvPr/>
          </p:nvSpPr>
          <p:spPr bwMode="auto">
            <a:xfrm>
              <a:off x="624" y="2304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2</a:t>
              </a:r>
            </a:p>
          </p:txBody>
        </p:sp>
        <p:sp>
          <p:nvSpPr>
            <p:cNvPr id="54293" name="Text Box 17"/>
            <p:cNvSpPr txBox="1">
              <a:spLocks noChangeArrowheads="1"/>
            </p:cNvSpPr>
            <p:nvPr/>
          </p:nvSpPr>
          <p:spPr bwMode="auto">
            <a:xfrm>
              <a:off x="624" y="28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4</a:t>
              </a:r>
            </a:p>
          </p:txBody>
        </p:sp>
        <p:sp>
          <p:nvSpPr>
            <p:cNvPr id="54294" name="Text Box 18"/>
            <p:cNvSpPr txBox="1">
              <a:spLocks noChangeArrowheads="1"/>
            </p:cNvSpPr>
            <p:nvPr/>
          </p:nvSpPr>
          <p:spPr bwMode="auto">
            <a:xfrm>
              <a:off x="1440" y="1776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3</a:t>
              </a:r>
            </a:p>
          </p:txBody>
        </p:sp>
        <p:sp>
          <p:nvSpPr>
            <p:cNvPr id="54295" name="Text Box 19"/>
            <p:cNvSpPr txBox="1">
              <a:spLocks noChangeArrowheads="1"/>
            </p:cNvSpPr>
            <p:nvPr/>
          </p:nvSpPr>
          <p:spPr bwMode="auto">
            <a:xfrm>
              <a:off x="1152" y="1776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2</a:t>
              </a:r>
            </a:p>
          </p:txBody>
        </p:sp>
        <p:sp>
          <p:nvSpPr>
            <p:cNvPr id="54296" name="Text Box 20"/>
            <p:cNvSpPr txBox="1">
              <a:spLocks noChangeArrowheads="1"/>
            </p:cNvSpPr>
            <p:nvPr/>
          </p:nvSpPr>
          <p:spPr bwMode="auto">
            <a:xfrm>
              <a:off x="1728" y="1776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4</a:t>
              </a:r>
            </a:p>
          </p:txBody>
        </p:sp>
        <p:sp>
          <p:nvSpPr>
            <p:cNvPr id="54297" name="Text Box 21"/>
            <p:cNvSpPr txBox="1">
              <a:spLocks noChangeArrowheads="1"/>
            </p:cNvSpPr>
            <p:nvPr/>
          </p:nvSpPr>
          <p:spPr bwMode="auto">
            <a:xfrm>
              <a:off x="864" y="1776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1</a:t>
              </a:r>
            </a:p>
          </p:txBody>
        </p:sp>
      </p:grpSp>
      <p:grpSp>
        <p:nvGrpSpPr>
          <p:cNvPr id="54276" name="Group 22"/>
          <p:cNvGrpSpPr>
            <a:grpSpLocks/>
          </p:cNvGrpSpPr>
          <p:nvPr/>
        </p:nvGrpSpPr>
        <p:grpSpPr bwMode="auto">
          <a:xfrm>
            <a:off x="3810000" y="1600200"/>
            <a:ext cx="3714750" cy="3270250"/>
            <a:chOff x="2445" y="1344"/>
            <a:chExt cx="2340" cy="2060"/>
          </a:xfrm>
        </p:grpSpPr>
        <p:grpSp>
          <p:nvGrpSpPr>
            <p:cNvPr id="54278" name="Group 23"/>
            <p:cNvGrpSpPr>
              <a:grpSpLocks/>
            </p:cNvGrpSpPr>
            <p:nvPr/>
          </p:nvGrpSpPr>
          <p:grpSpPr bwMode="auto">
            <a:xfrm>
              <a:off x="2445" y="1344"/>
              <a:ext cx="2340" cy="2060"/>
              <a:chOff x="2445" y="1344"/>
              <a:chExt cx="2340" cy="2060"/>
            </a:xfrm>
          </p:grpSpPr>
          <p:sp>
            <p:nvSpPr>
              <p:cNvPr id="54285" name="Text Box 24"/>
              <p:cNvSpPr txBox="1">
                <a:spLocks noChangeArrowheads="1"/>
              </p:cNvSpPr>
              <p:nvPr/>
            </p:nvSpPr>
            <p:spPr bwMode="auto">
              <a:xfrm>
                <a:off x="2445" y="1344"/>
                <a:ext cx="90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solidFill>
                      <a:schemeClr val="hlink"/>
                    </a:solidFill>
                    <a:latin typeface="Tahoma" panose="020B0604030504040204" pitchFamily="34" charset="0"/>
                  </a:rPr>
                  <a:t>X1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</a:t>
                </a:r>
                <a:r>
                  <a:rPr lang="en-US" sz="2400">
                    <a:solidFill>
                      <a:schemeClr val="hlink"/>
                    </a:solidFill>
                    <a:latin typeface="Tahoma" panose="020B0604030504040204" pitchFamily="34" charset="0"/>
                  </a:rPr>
                  <a:t>1</a:t>
                </a:r>
                <a:r>
                  <a:rPr lang="en-US" sz="2400">
                    <a:latin typeface="Tahoma" panose="020B0604030504040204" pitchFamily="34" charset="0"/>
                  </a:rPr>
                  <a:t>,2,3,4}</a:t>
                </a:r>
              </a:p>
            </p:txBody>
          </p:sp>
          <p:sp>
            <p:nvSpPr>
              <p:cNvPr id="54286" name="Text Box 25"/>
              <p:cNvSpPr txBox="1">
                <a:spLocks noChangeArrowheads="1"/>
              </p:cNvSpPr>
              <p:nvPr/>
            </p:nvSpPr>
            <p:spPr bwMode="auto">
              <a:xfrm>
                <a:off x="2445" y="2880"/>
                <a:ext cx="90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X3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{1,2,3,4}</a:t>
                </a:r>
              </a:p>
            </p:txBody>
          </p:sp>
          <p:sp>
            <p:nvSpPr>
              <p:cNvPr id="54287" name="Text Box 26"/>
              <p:cNvSpPr txBox="1">
                <a:spLocks noChangeArrowheads="1"/>
              </p:cNvSpPr>
              <p:nvPr/>
            </p:nvSpPr>
            <p:spPr bwMode="auto">
              <a:xfrm>
                <a:off x="3885" y="2880"/>
                <a:ext cx="90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X4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{1,2,3,4}</a:t>
                </a:r>
              </a:p>
            </p:txBody>
          </p:sp>
          <p:sp>
            <p:nvSpPr>
              <p:cNvPr id="54288" name="Text Box 27"/>
              <p:cNvSpPr txBox="1">
                <a:spLocks noChangeArrowheads="1"/>
              </p:cNvSpPr>
              <p:nvPr/>
            </p:nvSpPr>
            <p:spPr bwMode="auto">
              <a:xfrm>
                <a:off x="3885" y="1344"/>
                <a:ext cx="90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X2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{1,2,3,4}</a:t>
                </a:r>
              </a:p>
            </p:txBody>
          </p:sp>
        </p:grpSp>
        <p:sp>
          <p:nvSpPr>
            <p:cNvPr id="54279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280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281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282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283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4284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54277" name="AutoShape 34"/>
          <p:cNvSpPr>
            <a:spLocks noChangeArrowheads="1"/>
          </p:cNvSpPr>
          <p:nvPr/>
        </p:nvSpPr>
        <p:spPr bwMode="auto">
          <a:xfrm>
            <a:off x="1066800" y="25146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843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323" name="Group 3"/>
          <p:cNvGrpSpPr>
            <a:grpSpLocks/>
          </p:cNvGrpSpPr>
          <p:nvPr/>
        </p:nvGrpSpPr>
        <p:grpSpPr bwMode="auto">
          <a:xfrm>
            <a:off x="762000" y="2133600"/>
            <a:ext cx="2133600" cy="2209800"/>
            <a:chOff x="768" y="1680"/>
            <a:chExt cx="1344" cy="1392"/>
          </a:xfrm>
        </p:grpSpPr>
        <p:grpSp>
          <p:nvGrpSpPr>
            <p:cNvPr id="56343" name="Group 4"/>
            <p:cNvGrpSpPr>
              <a:grpSpLocks/>
            </p:cNvGrpSpPr>
            <p:nvPr/>
          </p:nvGrpSpPr>
          <p:grpSpPr bwMode="auto">
            <a:xfrm>
              <a:off x="960" y="1920"/>
              <a:ext cx="1152" cy="1152"/>
              <a:chOff x="576" y="1728"/>
              <a:chExt cx="1152" cy="1152"/>
            </a:xfrm>
          </p:grpSpPr>
          <p:sp>
            <p:nvSpPr>
              <p:cNvPr id="56352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6353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6354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6355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6356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6357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6358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6359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6360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56344" name="Text Box 14"/>
            <p:cNvSpPr txBox="1">
              <a:spLocks noChangeArrowheads="1"/>
            </p:cNvSpPr>
            <p:nvPr/>
          </p:nvSpPr>
          <p:spPr bwMode="auto">
            <a:xfrm>
              <a:off x="768" y="192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56345" name="Text Box 15"/>
            <p:cNvSpPr txBox="1">
              <a:spLocks noChangeArrowheads="1"/>
            </p:cNvSpPr>
            <p:nvPr/>
          </p:nvSpPr>
          <p:spPr bwMode="auto">
            <a:xfrm>
              <a:off x="768" y="2496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3</a:t>
              </a:r>
            </a:p>
          </p:txBody>
        </p:sp>
        <p:sp>
          <p:nvSpPr>
            <p:cNvPr id="56346" name="Text Box 16"/>
            <p:cNvSpPr txBox="1">
              <a:spLocks noChangeArrowheads="1"/>
            </p:cNvSpPr>
            <p:nvPr/>
          </p:nvSpPr>
          <p:spPr bwMode="auto">
            <a:xfrm>
              <a:off x="768" y="2208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2</a:t>
              </a:r>
            </a:p>
          </p:txBody>
        </p:sp>
        <p:sp>
          <p:nvSpPr>
            <p:cNvPr id="56347" name="Text Box 17"/>
            <p:cNvSpPr txBox="1">
              <a:spLocks noChangeArrowheads="1"/>
            </p:cNvSpPr>
            <p:nvPr/>
          </p:nvSpPr>
          <p:spPr bwMode="auto">
            <a:xfrm>
              <a:off x="768" y="2784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4</a:t>
              </a:r>
            </a:p>
          </p:txBody>
        </p:sp>
        <p:sp>
          <p:nvSpPr>
            <p:cNvPr id="56348" name="Text Box 18"/>
            <p:cNvSpPr txBox="1">
              <a:spLocks noChangeArrowheads="1"/>
            </p:cNvSpPr>
            <p:nvPr/>
          </p:nvSpPr>
          <p:spPr bwMode="auto">
            <a:xfrm>
              <a:off x="1584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3</a:t>
              </a:r>
            </a:p>
          </p:txBody>
        </p:sp>
        <p:sp>
          <p:nvSpPr>
            <p:cNvPr id="56349" name="Text Box 19"/>
            <p:cNvSpPr txBox="1">
              <a:spLocks noChangeArrowheads="1"/>
            </p:cNvSpPr>
            <p:nvPr/>
          </p:nvSpPr>
          <p:spPr bwMode="auto">
            <a:xfrm>
              <a:off x="1296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2</a:t>
              </a:r>
            </a:p>
          </p:txBody>
        </p:sp>
        <p:sp>
          <p:nvSpPr>
            <p:cNvPr id="56350" name="Text Box 20"/>
            <p:cNvSpPr txBox="1">
              <a:spLocks noChangeArrowheads="1"/>
            </p:cNvSpPr>
            <p:nvPr/>
          </p:nvSpPr>
          <p:spPr bwMode="auto">
            <a:xfrm>
              <a:off x="1872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4</a:t>
              </a:r>
            </a:p>
          </p:txBody>
        </p:sp>
        <p:sp>
          <p:nvSpPr>
            <p:cNvPr id="56351" name="Text Box 21"/>
            <p:cNvSpPr txBox="1">
              <a:spLocks noChangeArrowheads="1"/>
            </p:cNvSpPr>
            <p:nvPr/>
          </p:nvSpPr>
          <p:spPr bwMode="auto">
            <a:xfrm>
              <a:off x="1008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1</a:t>
              </a:r>
            </a:p>
          </p:txBody>
        </p:sp>
      </p:grpSp>
      <p:grpSp>
        <p:nvGrpSpPr>
          <p:cNvPr id="56324" name="Group 22"/>
          <p:cNvGrpSpPr>
            <a:grpSpLocks/>
          </p:cNvGrpSpPr>
          <p:nvPr/>
        </p:nvGrpSpPr>
        <p:grpSpPr bwMode="auto">
          <a:xfrm>
            <a:off x="3784600" y="1600200"/>
            <a:ext cx="3762375" cy="3270250"/>
            <a:chOff x="2429" y="1344"/>
            <a:chExt cx="2370" cy="2060"/>
          </a:xfrm>
        </p:grpSpPr>
        <p:grpSp>
          <p:nvGrpSpPr>
            <p:cNvPr id="56332" name="Group 23"/>
            <p:cNvGrpSpPr>
              <a:grpSpLocks/>
            </p:cNvGrpSpPr>
            <p:nvPr/>
          </p:nvGrpSpPr>
          <p:grpSpPr bwMode="auto">
            <a:xfrm>
              <a:off x="2429" y="1344"/>
              <a:ext cx="2370" cy="2060"/>
              <a:chOff x="2429" y="1344"/>
              <a:chExt cx="2370" cy="2060"/>
            </a:xfrm>
          </p:grpSpPr>
          <p:sp>
            <p:nvSpPr>
              <p:cNvPr id="56339" name="Text Box 24"/>
              <p:cNvSpPr txBox="1">
                <a:spLocks noChangeArrowheads="1"/>
              </p:cNvSpPr>
              <p:nvPr/>
            </p:nvSpPr>
            <p:spPr bwMode="auto">
              <a:xfrm>
                <a:off x="2445" y="1344"/>
                <a:ext cx="90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solidFill>
                      <a:srgbClr val="FF3300"/>
                    </a:solidFill>
                    <a:latin typeface="Tahoma" panose="020B0604030504040204" pitchFamily="34" charset="0"/>
                  </a:rPr>
                  <a:t>X1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</a:t>
                </a:r>
                <a:r>
                  <a:rPr lang="en-US" sz="2400">
                    <a:solidFill>
                      <a:srgbClr val="FF3300"/>
                    </a:solidFill>
                    <a:latin typeface="Tahoma" panose="020B0604030504040204" pitchFamily="34" charset="0"/>
                  </a:rPr>
                  <a:t>1</a:t>
                </a:r>
                <a:r>
                  <a:rPr lang="en-US" sz="2400">
                    <a:latin typeface="Tahoma" panose="020B0604030504040204" pitchFamily="34" charset="0"/>
                  </a:rPr>
                  <a:t>,2,3,4}</a:t>
                </a:r>
              </a:p>
            </p:txBody>
          </p:sp>
          <p:sp>
            <p:nvSpPr>
              <p:cNvPr id="56340" name="Text Box 25"/>
              <p:cNvSpPr txBox="1">
                <a:spLocks noChangeArrowheads="1"/>
              </p:cNvSpPr>
              <p:nvPr/>
            </p:nvSpPr>
            <p:spPr bwMode="auto">
              <a:xfrm>
                <a:off x="2429" y="2880"/>
                <a:ext cx="93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X3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,2,  ,4}</a:t>
                </a:r>
              </a:p>
            </p:txBody>
          </p:sp>
          <p:sp>
            <p:nvSpPr>
              <p:cNvPr id="56341" name="Text Box 26"/>
              <p:cNvSpPr txBox="1">
                <a:spLocks noChangeArrowheads="1"/>
              </p:cNvSpPr>
              <p:nvPr/>
            </p:nvSpPr>
            <p:spPr bwMode="auto">
              <a:xfrm>
                <a:off x="3869" y="2880"/>
                <a:ext cx="93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X4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,2,3,  }</a:t>
                </a:r>
              </a:p>
            </p:txBody>
          </p:sp>
          <p:sp>
            <p:nvSpPr>
              <p:cNvPr id="56342" name="Text Box 27"/>
              <p:cNvSpPr txBox="1">
                <a:spLocks noChangeArrowheads="1"/>
              </p:cNvSpPr>
              <p:nvPr/>
            </p:nvSpPr>
            <p:spPr bwMode="auto">
              <a:xfrm>
                <a:off x="3869" y="1344"/>
                <a:ext cx="93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X2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  ,3,4}</a:t>
                </a:r>
              </a:p>
            </p:txBody>
          </p:sp>
        </p:grpSp>
        <p:sp>
          <p:nvSpPr>
            <p:cNvPr id="56333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34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35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36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37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338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56325" name="AutoShape 34"/>
          <p:cNvSpPr>
            <a:spLocks noChangeArrowheads="1"/>
          </p:cNvSpPr>
          <p:nvPr/>
        </p:nvSpPr>
        <p:spPr bwMode="auto">
          <a:xfrm>
            <a:off x="1066800" y="25146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56326" name="Oval 35"/>
          <p:cNvSpPr>
            <a:spLocks noChangeArrowheads="1"/>
          </p:cNvSpPr>
          <p:nvPr/>
        </p:nvSpPr>
        <p:spPr bwMode="auto">
          <a:xfrm>
            <a:off x="16002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56327" name="Oval 36"/>
          <p:cNvSpPr>
            <a:spLocks noChangeArrowheads="1"/>
          </p:cNvSpPr>
          <p:nvPr/>
        </p:nvSpPr>
        <p:spPr bwMode="auto">
          <a:xfrm>
            <a:off x="20574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56328" name="Oval 37"/>
          <p:cNvSpPr>
            <a:spLocks noChangeArrowheads="1"/>
          </p:cNvSpPr>
          <p:nvPr/>
        </p:nvSpPr>
        <p:spPr bwMode="auto">
          <a:xfrm>
            <a:off x="25146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56329" name="Oval 38"/>
          <p:cNvSpPr>
            <a:spLocks noChangeArrowheads="1"/>
          </p:cNvSpPr>
          <p:nvPr/>
        </p:nvSpPr>
        <p:spPr bwMode="auto">
          <a:xfrm>
            <a:off x="2514600" y="39624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56330" name="Oval 39"/>
          <p:cNvSpPr>
            <a:spLocks noChangeArrowheads="1"/>
          </p:cNvSpPr>
          <p:nvPr/>
        </p:nvSpPr>
        <p:spPr bwMode="auto">
          <a:xfrm>
            <a:off x="2057400" y="3505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56331" name="Oval 41"/>
          <p:cNvSpPr>
            <a:spLocks noChangeArrowheads="1"/>
          </p:cNvSpPr>
          <p:nvPr/>
        </p:nvSpPr>
        <p:spPr bwMode="auto">
          <a:xfrm>
            <a:off x="1600200" y="30480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810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1" name="Group 3"/>
          <p:cNvGrpSpPr>
            <a:grpSpLocks/>
          </p:cNvGrpSpPr>
          <p:nvPr/>
        </p:nvGrpSpPr>
        <p:grpSpPr bwMode="auto">
          <a:xfrm>
            <a:off x="762000" y="2133600"/>
            <a:ext cx="2133600" cy="2209800"/>
            <a:chOff x="768" y="1680"/>
            <a:chExt cx="1344" cy="1392"/>
          </a:xfrm>
        </p:grpSpPr>
        <p:grpSp>
          <p:nvGrpSpPr>
            <p:cNvPr id="58392" name="Group 4"/>
            <p:cNvGrpSpPr>
              <a:grpSpLocks/>
            </p:cNvGrpSpPr>
            <p:nvPr/>
          </p:nvGrpSpPr>
          <p:grpSpPr bwMode="auto">
            <a:xfrm>
              <a:off x="960" y="1920"/>
              <a:ext cx="1152" cy="1152"/>
              <a:chOff x="576" y="1728"/>
              <a:chExt cx="1152" cy="1152"/>
            </a:xfrm>
          </p:grpSpPr>
          <p:sp>
            <p:nvSpPr>
              <p:cNvPr id="58401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8402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8403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8404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8405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8406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8407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8408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58409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58393" name="Text Box 14"/>
            <p:cNvSpPr txBox="1">
              <a:spLocks noChangeArrowheads="1"/>
            </p:cNvSpPr>
            <p:nvPr/>
          </p:nvSpPr>
          <p:spPr bwMode="auto">
            <a:xfrm>
              <a:off x="768" y="192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58394" name="Text Box 15"/>
            <p:cNvSpPr txBox="1">
              <a:spLocks noChangeArrowheads="1"/>
            </p:cNvSpPr>
            <p:nvPr/>
          </p:nvSpPr>
          <p:spPr bwMode="auto">
            <a:xfrm>
              <a:off x="768" y="2496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3</a:t>
              </a:r>
            </a:p>
          </p:txBody>
        </p:sp>
        <p:sp>
          <p:nvSpPr>
            <p:cNvPr id="58395" name="Text Box 16"/>
            <p:cNvSpPr txBox="1">
              <a:spLocks noChangeArrowheads="1"/>
            </p:cNvSpPr>
            <p:nvPr/>
          </p:nvSpPr>
          <p:spPr bwMode="auto">
            <a:xfrm>
              <a:off x="768" y="2208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2</a:t>
              </a:r>
            </a:p>
          </p:txBody>
        </p:sp>
        <p:sp>
          <p:nvSpPr>
            <p:cNvPr id="58396" name="Text Box 17"/>
            <p:cNvSpPr txBox="1">
              <a:spLocks noChangeArrowheads="1"/>
            </p:cNvSpPr>
            <p:nvPr/>
          </p:nvSpPr>
          <p:spPr bwMode="auto">
            <a:xfrm>
              <a:off x="768" y="2784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4</a:t>
              </a:r>
            </a:p>
          </p:txBody>
        </p:sp>
        <p:sp>
          <p:nvSpPr>
            <p:cNvPr id="58397" name="Text Box 18"/>
            <p:cNvSpPr txBox="1">
              <a:spLocks noChangeArrowheads="1"/>
            </p:cNvSpPr>
            <p:nvPr/>
          </p:nvSpPr>
          <p:spPr bwMode="auto">
            <a:xfrm>
              <a:off x="1584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3</a:t>
              </a:r>
            </a:p>
          </p:txBody>
        </p:sp>
        <p:sp>
          <p:nvSpPr>
            <p:cNvPr id="58398" name="Text Box 19"/>
            <p:cNvSpPr txBox="1">
              <a:spLocks noChangeArrowheads="1"/>
            </p:cNvSpPr>
            <p:nvPr/>
          </p:nvSpPr>
          <p:spPr bwMode="auto">
            <a:xfrm>
              <a:off x="1296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2</a:t>
              </a:r>
            </a:p>
          </p:txBody>
        </p:sp>
        <p:sp>
          <p:nvSpPr>
            <p:cNvPr id="58399" name="Text Box 20"/>
            <p:cNvSpPr txBox="1">
              <a:spLocks noChangeArrowheads="1"/>
            </p:cNvSpPr>
            <p:nvPr/>
          </p:nvSpPr>
          <p:spPr bwMode="auto">
            <a:xfrm>
              <a:off x="1872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4</a:t>
              </a:r>
            </a:p>
          </p:txBody>
        </p:sp>
        <p:sp>
          <p:nvSpPr>
            <p:cNvPr id="58400" name="Text Box 21"/>
            <p:cNvSpPr txBox="1">
              <a:spLocks noChangeArrowheads="1"/>
            </p:cNvSpPr>
            <p:nvPr/>
          </p:nvSpPr>
          <p:spPr bwMode="auto">
            <a:xfrm>
              <a:off x="1008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1</a:t>
              </a:r>
            </a:p>
          </p:txBody>
        </p:sp>
      </p:grpSp>
      <p:grpSp>
        <p:nvGrpSpPr>
          <p:cNvPr id="58372" name="Group 22"/>
          <p:cNvGrpSpPr>
            <a:grpSpLocks/>
          </p:cNvGrpSpPr>
          <p:nvPr/>
        </p:nvGrpSpPr>
        <p:grpSpPr bwMode="auto">
          <a:xfrm>
            <a:off x="3784600" y="1600200"/>
            <a:ext cx="3762375" cy="3270250"/>
            <a:chOff x="2429" y="1344"/>
            <a:chExt cx="2370" cy="2060"/>
          </a:xfrm>
        </p:grpSpPr>
        <p:grpSp>
          <p:nvGrpSpPr>
            <p:cNvPr id="58381" name="Group 23"/>
            <p:cNvGrpSpPr>
              <a:grpSpLocks/>
            </p:cNvGrpSpPr>
            <p:nvPr/>
          </p:nvGrpSpPr>
          <p:grpSpPr bwMode="auto">
            <a:xfrm>
              <a:off x="2429" y="1344"/>
              <a:ext cx="2370" cy="2060"/>
              <a:chOff x="2429" y="1344"/>
              <a:chExt cx="2370" cy="2060"/>
            </a:xfrm>
          </p:grpSpPr>
          <p:sp>
            <p:nvSpPr>
              <p:cNvPr id="58388" name="Text Box 24"/>
              <p:cNvSpPr txBox="1">
                <a:spLocks noChangeArrowheads="1"/>
              </p:cNvSpPr>
              <p:nvPr/>
            </p:nvSpPr>
            <p:spPr bwMode="auto">
              <a:xfrm>
                <a:off x="2445" y="1344"/>
                <a:ext cx="90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solidFill>
                      <a:srgbClr val="FF3300"/>
                    </a:solidFill>
                    <a:latin typeface="Tahoma" panose="020B0604030504040204" pitchFamily="34" charset="0"/>
                  </a:rPr>
                  <a:t>X1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</a:t>
                </a:r>
                <a:r>
                  <a:rPr lang="en-US" sz="2400">
                    <a:solidFill>
                      <a:srgbClr val="FF3300"/>
                    </a:solidFill>
                    <a:latin typeface="Tahoma" panose="020B0604030504040204" pitchFamily="34" charset="0"/>
                  </a:rPr>
                  <a:t>1</a:t>
                </a:r>
                <a:r>
                  <a:rPr lang="en-US" sz="2400">
                    <a:latin typeface="Tahoma" panose="020B0604030504040204" pitchFamily="34" charset="0"/>
                  </a:rPr>
                  <a:t>,2,3,4}</a:t>
                </a:r>
              </a:p>
            </p:txBody>
          </p:sp>
          <p:sp>
            <p:nvSpPr>
              <p:cNvPr id="58389" name="Text Box 25"/>
              <p:cNvSpPr txBox="1">
                <a:spLocks noChangeArrowheads="1"/>
              </p:cNvSpPr>
              <p:nvPr/>
            </p:nvSpPr>
            <p:spPr bwMode="auto">
              <a:xfrm>
                <a:off x="2429" y="2880"/>
                <a:ext cx="93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X3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,2,  ,4}</a:t>
                </a:r>
              </a:p>
            </p:txBody>
          </p:sp>
          <p:sp>
            <p:nvSpPr>
              <p:cNvPr id="58390" name="Text Box 26"/>
              <p:cNvSpPr txBox="1">
                <a:spLocks noChangeArrowheads="1"/>
              </p:cNvSpPr>
              <p:nvPr/>
            </p:nvSpPr>
            <p:spPr bwMode="auto">
              <a:xfrm>
                <a:off x="3869" y="2880"/>
                <a:ext cx="93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X4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,2,3,  }</a:t>
                </a:r>
              </a:p>
            </p:txBody>
          </p:sp>
          <p:sp>
            <p:nvSpPr>
              <p:cNvPr id="58391" name="Text Box 27"/>
              <p:cNvSpPr txBox="1">
                <a:spLocks noChangeArrowheads="1"/>
              </p:cNvSpPr>
              <p:nvPr/>
            </p:nvSpPr>
            <p:spPr bwMode="auto">
              <a:xfrm>
                <a:off x="3869" y="1344"/>
                <a:ext cx="93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solidFill>
                      <a:schemeClr val="hlink"/>
                    </a:solidFill>
                    <a:latin typeface="Tahoma" panose="020B0604030504040204" pitchFamily="34" charset="0"/>
                  </a:rPr>
                  <a:t>X2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  ,</a:t>
                </a:r>
                <a:r>
                  <a:rPr lang="en-US" sz="2400">
                    <a:solidFill>
                      <a:schemeClr val="hlink"/>
                    </a:solidFill>
                    <a:latin typeface="Tahoma" panose="020B0604030504040204" pitchFamily="34" charset="0"/>
                  </a:rPr>
                  <a:t>3</a:t>
                </a:r>
                <a:r>
                  <a:rPr lang="en-US" sz="2400">
                    <a:latin typeface="Tahoma" panose="020B0604030504040204" pitchFamily="34" charset="0"/>
                  </a:rPr>
                  <a:t>,4}</a:t>
                </a:r>
              </a:p>
            </p:txBody>
          </p:sp>
        </p:grpSp>
        <p:sp>
          <p:nvSpPr>
            <p:cNvPr id="58382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8383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8384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8385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8386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8387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58373" name="AutoShape 34"/>
          <p:cNvSpPr>
            <a:spLocks noChangeArrowheads="1"/>
          </p:cNvSpPr>
          <p:nvPr/>
        </p:nvSpPr>
        <p:spPr bwMode="auto">
          <a:xfrm>
            <a:off x="1066800" y="25146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58374" name="Oval 36"/>
          <p:cNvSpPr>
            <a:spLocks noChangeArrowheads="1"/>
          </p:cNvSpPr>
          <p:nvPr/>
        </p:nvSpPr>
        <p:spPr bwMode="auto">
          <a:xfrm>
            <a:off x="16002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58375" name="Oval 37"/>
          <p:cNvSpPr>
            <a:spLocks noChangeArrowheads="1"/>
          </p:cNvSpPr>
          <p:nvPr/>
        </p:nvSpPr>
        <p:spPr bwMode="auto">
          <a:xfrm>
            <a:off x="20574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58376" name="Oval 38"/>
          <p:cNvSpPr>
            <a:spLocks noChangeArrowheads="1"/>
          </p:cNvSpPr>
          <p:nvPr/>
        </p:nvSpPr>
        <p:spPr bwMode="auto">
          <a:xfrm>
            <a:off x="25146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58377" name="Oval 40"/>
          <p:cNvSpPr>
            <a:spLocks noChangeArrowheads="1"/>
          </p:cNvSpPr>
          <p:nvPr/>
        </p:nvSpPr>
        <p:spPr bwMode="auto">
          <a:xfrm>
            <a:off x="2514600" y="39624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58378" name="Oval 41"/>
          <p:cNvSpPr>
            <a:spLocks noChangeArrowheads="1"/>
          </p:cNvSpPr>
          <p:nvPr/>
        </p:nvSpPr>
        <p:spPr bwMode="auto">
          <a:xfrm>
            <a:off x="2057400" y="3505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58379" name="AutoShape 42"/>
          <p:cNvSpPr>
            <a:spLocks noChangeArrowheads="1"/>
          </p:cNvSpPr>
          <p:nvPr/>
        </p:nvSpPr>
        <p:spPr bwMode="auto">
          <a:xfrm>
            <a:off x="1524000" y="34290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58380" name="Oval 43"/>
          <p:cNvSpPr>
            <a:spLocks noChangeArrowheads="1"/>
          </p:cNvSpPr>
          <p:nvPr/>
        </p:nvSpPr>
        <p:spPr bwMode="auto">
          <a:xfrm>
            <a:off x="1600200" y="30480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45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9" name="Group 3"/>
          <p:cNvGrpSpPr>
            <a:grpSpLocks/>
          </p:cNvGrpSpPr>
          <p:nvPr/>
        </p:nvGrpSpPr>
        <p:grpSpPr bwMode="auto">
          <a:xfrm>
            <a:off x="762000" y="2133600"/>
            <a:ext cx="2133600" cy="2209800"/>
            <a:chOff x="768" y="1680"/>
            <a:chExt cx="1344" cy="1392"/>
          </a:xfrm>
        </p:grpSpPr>
        <p:grpSp>
          <p:nvGrpSpPr>
            <p:cNvPr id="60443" name="Group 4"/>
            <p:cNvGrpSpPr>
              <a:grpSpLocks/>
            </p:cNvGrpSpPr>
            <p:nvPr/>
          </p:nvGrpSpPr>
          <p:grpSpPr bwMode="auto">
            <a:xfrm>
              <a:off x="960" y="1920"/>
              <a:ext cx="1152" cy="1152"/>
              <a:chOff x="576" y="1728"/>
              <a:chExt cx="1152" cy="1152"/>
            </a:xfrm>
          </p:grpSpPr>
          <p:sp>
            <p:nvSpPr>
              <p:cNvPr id="60452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0453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0454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0455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0456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0457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0458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0459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0460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60444" name="Text Box 14"/>
            <p:cNvSpPr txBox="1">
              <a:spLocks noChangeArrowheads="1"/>
            </p:cNvSpPr>
            <p:nvPr/>
          </p:nvSpPr>
          <p:spPr bwMode="auto">
            <a:xfrm>
              <a:off x="768" y="192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60445" name="Text Box 15"/>
            <p:cNvSpPr txBox="1">
              <a:spLocks noChangeArrowheads="1"/>
            </p:cNvSpPr>
            <p:nvPr/>
          </p:nvSpPr>
          <p:spPr bwMode="auto">
            <a:xfrm>
              <a:off x="768" y="2496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3</a:t>
              </a:r>
            </a:p>
          </p:txBody>
        </p:sp>
        <p:sp>
          <p:nvSpPr>
            <p:cNvPr id="60446" name="Text Box 16"/>
            <p:cNvSpPr txBox="1">
              <a:spLocks noChangeArrowheads="1"/>
            </p:cNvSpPr>
            <p:nvPr/>
          </p:nvSpPr>
          <p:spPr bwMode="auto">
            <a:xfrm>
              <a:off x="768" y="2208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2</a:t>
              </a:r>
            </a:p>
          </p:txBody>
        </p:sp>
        <p:sp>
          <p:nvSpPr>
            <p:cNvPr id="60447" name="Text Box 17"/>
            <p:cNvSpPr txBox="1">
              <a:spLocks noChangeArrowheads="1"/>
            </p:cNvSpPr>
            <p:nvPr/>
          </p:nvSpPr>
          <p:spPr bwMode="auto">
            <a:xfrm>
              <a:off x="768" y="2784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4</a:t>
              </a:r>
            </a:p>
          </p:txBody>
        </p:sp>
        <p:sp>
          <p:nvSpPr>
            <p:cNvPr id="60448" name="Text Box 18"/>
            <p:cNvSpPr txBox="1">
              <a:spLocks noChangeArrowheads="1"/>
            </p:cNvSpPr>
            <p:nvPr/>
          </p:nvSpPr>
          <p:spPr bwMode="auto">
            <a:xfrm>
              <a:off x="1584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3</a:t>
              </a:r>
            </a:p>
          </p:txBody>
        </p:sp>
        <p:sp>
          <p:nvSpPr>
            <p:cNvPr id="60449" name="Text Box 19"/>
            <p:cNvSpPr txBox="1">
              <a:spLocks noChangeArrowheads="1"/>
            </p:cNvSpPr>
            <p:nvPr/>
          </p:nvSpPr>
          <p:spPr bwMode="auto">
            <a:xfrm>
              <a:off x="1296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2</a:t>
              </a:r>
            </a:p>
          </p:txBody>
        </p:sp>
        <p:sp>
          <p:nvSpPr>
            <p:cNvPr id="60450" name="Text Box 20"/>
            <p:cNvSpPr txBox="1">
              <a:spLocks noChangeArrowheads="1"/>
            </p:cNvSpPr>
            <p:nvPr/>
          </p:nvSpPr>
          <p:spPr bwMode="auto">
            <a:xfrm>
              <a:off x="1872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4</a:t>
              </a:r>
            </a:p>
          </p:txBody>
        </p:sp>
        <p:sp>
          <p:nvSpPr>
            <p:cNvPr id="60451" name="Text Box 21"/>
            <p:cNvSpPr txBox="1">
              <a:spLocks noChangeArrowheads="1"/>
            </p:cNvSpPr>
            <p:nvPr/>
          </p:nvSpPr>
          <p:spPr bwMode="auto">
            <a:xfrm>
              <a:off x="1008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1</a:t>
              </a:r>
            </a:p>
          </p:txBody>
        </p:sp>
      </p:grpSp>
      <p:grpSp>
        <p:nvGrpSpPr>
          <p:cNvPr id="60420" name="Group 22"/>
          <p:cNvGrpSpPr>
            <a:grpSpLocks/>
          </p:cNvGrpSpPr>
          <p:nvPr/>
        </p:nvGrpSpPr>
        <p:grpSpPr bwMode="auto">
          <a:xfrm>
            <a:off x="3806825" y="1600200"/>
            <a:ext cx="3751263" cy="3270250"/>
            <a:chOff x="2443" y="1344"/>
            <a:chExt cx="2363" cy="2060"/>
          </a:xfrm>
        </p:grpSpPr>
        <p:grpSp>
          <p:nvGrpSpPr>
            <p:cNvPr id="60432" name="Group 23"/>
            <p:cNvGrpSpPr>
              <a:grpSpLocks/>
            </p:cNvGrpSpPr>
            <p:nvPr/>
          </p:nvGrpSpPr>
          <p:grpSpPr bwMode="auto">
            <a:xfrm>
              <a:off x="2443" y="1344"/>
              <a:ext cx="2363" cy="2060"/>
              <a:chOff x="2443" y="1344"/>
              <a:chExt cx="2363" cy="2060"/>
            </a:xfrm>
          </p:grpSpPr>
          <p:sp>
            <p:nvSpPr>
              <p:cNvPr id="60439" name="Text Box 24"/>
              <p:cNvSpPr txBox="1">
                <a:spLocks noChangeArrowheads="1"/>
              </p:cNvSpPr>
              <p:nvPr/>
            </p:nvSpPr>
            <p:spPr bwMode="auto">
              <a:xfrm>
                <a:off x="2445" y="1344"/>
                <a:ext cx="90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solidFill>
                      <a:srgbClr val="FF3300"/>
                    </a:solidFill>
                    <a:latin typeface="Tahoma" panose="020B0604030504040204" pitchFamily="34" charset="0"/>
                  </a:rPr>
                  <a:t>X1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</a:t>
                </a:r>
                <a:r>
                  <a:rPr lang="en-US" sz="2400">
                    <a:solidFill>
                      <a:srgbClr val="FF3300"/>
                    </a:solidFill>
                    <a:latin typeface="Tahoma" panose="020B0604030504040204" pitchFamily="34" charset="0"/>
                  </a:rPr>
                  <a:t>1</a:t>
                </a:r>
                <a:r>
                  <a:rPr lang="en-US" sz="2400">
                    <a:latin typeface="Tahoma" panose="020B0604030504040204" pitchFamily="34" charset="0"/>
                  </a:rPr>
                  <a:t>,2,3,4}</a:t>
                </a:r>
              </a:p>
            </p:txBody>
          </p:sp>
          <p:sp>
            <p:nvSpPr>
              <p:cNvPr id="60440" name="Text Box 25"/>
              <p:cNvSpPr txBox="1">
                <a:spLocks noChangeArrowheads="1"/>
              </p:cNvSpPr>
              <p:nvPr/>
            </p:nvSpPr>
            <p:spPr bwMode="auto">
              <a:xfrm>
                <a:off x="2443" y="2880"/>
                <a:ext cx="90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X3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  ,  , }</a:t>
                </a:r>
              </a:p>
            </p:txBody>
          </p:sp>
          <p:sp>
            <p:nvSpPr>
              <p:cNvPr id="60441" name="Text Box 26"/>
              <p:cNvSpPr txBox="1">
                <a:spLocks noChangeArrowheads="1"/>
              </p:cNvSpPr>
              <p:nvPr/>
            </p:nvSpPr>
            <p:spPr bwMode="auto">
              <a:xfrm>
                <a:off x="3861" y="2880"/>
                <a:ext cx="945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X4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  ,3,  }</a:t>
                </a:r>
              </a:p>
            </p:txBody>
          </p:sp>
          <p:sp>
            <p:nvSpPr>
              <p:cNvPr id="60442" name="Text Box 27"/>
              <p:cNvSpPr txBox="1">
                <a:spLocks noChangeArrowheads="1"/>
              </p:cNvSpPr>
              <p:nvPr/>
            </p:nvSpPr>
            <p:spPr bwMode="auto">
              <a:xfrm>
                <a:off x="3869" y="1344"/>
                <a:ext cx="93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solidFill>
                      <a:schemeClr val="hlink"/>
                    </a:solidFill>
                    <a:latin typeface="Tahoma" panose="020B0604030504040204" pitchFamily="34" charset="0"/>
                  </a:rPr>
                  <a:t>X2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  ,</a:t>
                </a:r>
                <a:r>
                  <a:rPr lang="en-US" sz="2400">
                    <a:solidFill>
                      <a:schemeClr val="hlink"/>
                    </a:solidFill>
                    <a:latin typeface="Tahoma" panose="020B0604030504040204" pitchFamily="34" charset="0"/>
                  </a:rPr>
                  <a:t>3</a:t>
                </a:r>
                <a:r>
                  <a:rPr lang="en-US" sz="2400">
                    <a:latin typeface="Tahoma" panose="020B0604030504040204" pitchFamily="34" charset="0"/>
                  </a:rPr>
                  <a:t>,4}</a:t>
                </a:r>
              </a:p>
            </p:txBody>
          </p:sp>
        </p:grpSp>
        <p:sp>
          <p:nvSpPr>
            <p:cNvPr id="60433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34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35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36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37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0438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60421" name="AutoShape 34"/>
          <p:cNvSpPr>
            <a:spLocks noChangeArrowheads="1"/>
          </p:cNvSpPr>
          <p:nvPr/>
        </p:nvSpPr>
        <p:spPr bwMode="auto">
          <a:xfrm>
            <a:off x="1066800" y="25146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0422" name="Oval 35"/>
          <p:cNvSpPr>
            <a:spLocks noChangeArrowheads="1"/>
          </p:cNvSpPr>
          <p:nvPr/>
        </p:nvSpPr>
        <p:spPr bwMode="auto">
          <a:xfrm>
            <a:off x="16002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0423" name="Oval 36"/>
          <p:cNvSpPr>
            <a:spLocks noChangeArrowheads="1"/>
          </p:cNvSpPr>
          <p:nvPr/>
        </p:nvSpPr>
        <p:spPr bwMode="auto">
          <a:xfrm>
            <a:off x="2057400" y="39624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0424" name="Oval 37"/>
          <p:cNvSpPr>
            <a:spLocks noChangeArrowheads="1"/>
          </p:cNvSpPr>
          <p:nvPr/>
        </p:nvSpPr>
        <p:spPr bwMode="auto">
          <a:xfrm>
            <a:off x="25146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0425" name="Oval 38"/>
          <p:cNvSpPr>
            <a:spLocks noChangeArrowheads="1"/>
          </p:cNvSpPr>
          <p:nvPr/>
        </p:nvSpPr>
        <p:spPr bwMode="auto">
          <a:xfrm>
            <a:off x="2514600" y="39624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0426" name="Oval 39"/>
          <p:cNvSpPr>
            <a:spLocks noChangeArrowheads="1"/>
          </p:cNvSpPr>
          <p:nvPr/>
        </p:nvSpPr>
        <p:spPr bwMode="auto">
          <a:xfrm>
            <a:off x="2057400" y="3505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0427" name="AutoShape 40"/>
          <p:cNvSpPr>
            <a:spLocks noChangeArrowheads="1"/>
          </p:cNvSpPr>
          <p:nvPr/>
        </p:nvSpPr>
        <p:spPr bwMode="auto">
          <a:xfrm>
            <a:off x="1524000" y="34290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0428" name="Oval 41"/>
          <p:cNvSpPr>
            <a:spLocks noChangeArrowheads="1"/>
          </p:cNvSpPr>
          <p:nvPr/>
        </p:nvSpPr>
        <p:spPr bwMode="auto">
          <a:xfrm>
            <a:off x="2057400" y="30480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0429" name="Oval 42"/>
          <p:cNvSpPr>
            <a:spLocks noChangeArrowheads="1"/>
          </p:cNvSpPr>
          <p:nvPr/>
        </p:nvSpPr>
        <p:spPr bwMode="auto">
          <a:xfrm>
            <a:off x="1600200" y="30480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0430" name="Oval 44"/>
          <p:cNvSpPr>
            <a:spLocks noChangeArrowheads="1"/>
          </p:cNvSpPr>
          <p:nvPr/>
        </p:nvSpPr>
        <p:spPr bwMode="auto">
          <a:xfrm>
            <a:off x="2514600" y="3505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0431" name="Oval 45"/>
          <p:cNvSpPr>
            <a:spLocks noChangeArrowheads="1"/>
          </p:cNvSpPr>
          <p:nvPr/>
        </p:nvSpPr>
        <p:spPr bwMode="auto">
          <a:xfrm>
            <a:off x="20574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85465" y="5174166"/>
            <a:ext cx="1743869" cy="825190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r>
              <a:rPr lang="en-US" sz="2400" smtClean="0"/>
              <a:t>Time to backtrack.</a:t>
            </a:r>
          </a:p>
        </p:txBody>
      </p:sp>
      <p:cxnSp>
        <p:nvCxnSpPr>
          <p:cNvPr id="4" name="Straight Arrow Connector 3"/>
          <p:cNvCxnSpPr>
            <a:stCxn id="2" idx="0"/>
          </p:cNvCxnSpPr>
          <p:nvPr/>
        </p:nvCxnSpPr>
        <p:spPr>
          <a:xfrm flipV="1">
            <a:off x="2057400" y="4454525"/>
            <a:ext cx="152400" cy="7196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2" idx="0"/>
          </p:cNvCxnSpPr>
          <p:nvPr/>
        </p:nvCxnSpPr>
        <p:spPr>
          <a:xfrm flipV="1">
            <a:off x="2057400" y="4966745"/>
            <a:ext cx="2202366" cy="2074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5516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467" name="Group 3"/>
          <p:cNvGrpSpPr>
            <a:grpSpLocks/>
          </p:cNvGrpSpPr>
          <p:nvPr/>
        </p:nvGrpSpPr>
        <p:grpSpPr bwMode="auto">
          <a:xfrm>
            <a:off x="762000" y="2133600"/>
            <a:ext cx="2133600" cy="2209800"/>
            <a:chOff x="768" y="1680"/>
            <a:chExt cx="1344" cy="1392"/>
          </a:xfrm>
        </p:grpSpPr>
        <p:grpSp>
          <p:nvGrpSpPr>
            <p:cNvPr id="62487" name="Group 4"/>
            <p:cNvGrpSpPr>
              <a:grpSpLocks/>
            </p:cNvGrpSpPr>
            <p:nvPr/>
          </p:nvGrpSpPr>
          <p:grpSpPr bwMode="auto">
            <a:xfrm>
              <a:off x="960" y="1920"/>
              <a:ext cx="1152" cy="1152"/>
              <a:chOff x="576" y="1728"/>
              <a:chExt cx="1152" cy="1152"/>
            </a:xfrm>
          </p:grpSpPr>
          <p:sp>
            <p:nvSpPr>
              <p:cNvPr id="62496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2497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2498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2499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2500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2501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2502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2503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2504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62488" name="Text Box 14"/>
            <p:cNvSpPr txBox="1">
              <a:spLocks noChangeArrowheads="1"/>
            </p:cNvSpPr>
            <p:nvPr/>
          </p:nvSpPr>
          <p:spPr bwMode="auto">
            <a:xfrm>
              <a:off x="768" y="192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62489" name="Text Box 15"/>
            <p:cNvSpPr txBox="1">
              <a:spLocks noChangeArrowheads="1"/>
            </p:cNvSpPr>
            <p:nvPr/>
          </p:nvSpPr>
          <p:spPr bwMode="auto">
            <a:xfrm>
              <a:off x="768" y="2496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3</a:t>
              </a:r>
            </a:p>
          </p:txBody>
        </p:sp>
        <p:sp>
          <p:nvSpPr>
            <p:cNvPr id="62490" name="Text Box 16"/>
            <p:cNvSpPr txBox="1">
              <a:spLocks noChangeArrowheads="1"/>
            </p:cNvSpPr>
            <p:nvPr/>
          </p:nvSpPr>
          <p:spPr bwMode="auto">
            <a:xfrm>
              <a:off x="768" y="2208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2</a:t>
              </a:r>
            </a:p>
          </p:txBody>
        </p:sp>
        <p:sp>
          <p:nvSpPr>
            <p:cNvPr id="62491" name="Text Box 17"/>
            <p:cNvSpPr txBox="1">
              <a:spLocks noChangeArrowheads="1"/>
            </p:cNvSpPr>
            <p:nvPr/>
          </p:nvSpPr>
          <p:spPr bwMode="auto">
            <a:xfrm>
              <a:off x="768" y="2784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4</a:t>
              </a:r>
            </a:p>
          </p:txBody>
        </p:sp>
        <p:sp>
          <p:nvSpPr>
            <p:cNvPr id="62492" name="Text Box 18"/>
            <p:cNvSpPr txBox="1">
              <a:spLocks noChangeArrowheads="1"/>
            </p:cNvSpPr>
            <p:nvPr/>
          </p:nvSpPr>
          <p:spPr bwMode="auto">
            <a:xfrm>
              <a:off x="1584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3</a:t>
              </a:r>
            </a:p>
          </p:txBody>
        </p:sp>
        <p:sp>
          <p:nvSpPr>
            <p:cNvPr id="62493" name="Text Box 19"/>
            <p:cNvSpPr txBox="1">
              <a:spLocks noChangeArrowheads="1"/>
            </p:cNvSpPr>
            <p:nvPr/>
          </p:nvSpPr>
          <p:spPr bwMode="auto">
            <a:xfrm>
              <a:off x="1296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2</a:t>
              </a:r>
            </a:p>
          </p:txBody>
        </p:sp>
        <p:sp>
          <p:nvSpPr>
            <p:cNvPr id="62494" name="Text Box 20"/>
            <p:cNvSpPr txBox="1">
              <a:spLocks noChangeArrowheads="1"/>
            </p:cNvSpPr>
            <p:nvPr/>
          </p:nvSpPr>
          <p:spPr bwMode="auto">
            <a:xfrm>
              <a:off x="1872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4</a:t>
              </a:r>
            </a:p>
          </p:txBody>
        </p:sp>
        <p:sp>
          <p:nvSpPr>
            <p:cNvPr id="62495" name="Text Box 21"/>
            <p:cNvSpPr txBox="1">
              <a:spLocks noChangeArrowheads="1"/>
            </p:cNvSpPr>
            <p:nvPr/>
          </p:nvSpPr>
          <p:spPr bwMode="auto">
            <a:xfrm>
              <a:off x="1008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1</a:t>
              </a:r>
            </a:p>
          </p:txBody>
        </p:sp>
      </p:grpSp>
      <p:grpSp>
        <p:nvGrpSpPr>
          <p:cNvPr id="62468" name="Group 22"/>
          <p:cNvGrpSpPr>
            <a:grpSpLocks/>
          </p:cNvGrpSpPr>
          <p:nvPr/>
        </p:nvGrpSpPr>
        <p:grpSpPr bwMode="auto">
          <a:xfrm>
            <a:off x="3784600" y="1600200"/>
            <a:ext cx="3773488" cy="3270250"/>
            <a:chOff x="2429" y="1344"/>
            <a:chExt cx="2377" cy="2060"/>
          </a:xfrm>
        </p:grpSpPr>
        <p:grpSp>
          <p:nvGrpSpPr>
            <p:cNvPr id="62476" name="Group 23"/>
            <p:cNvGrpSpPr>
              <a:grpSpLocks/>
            </p:cNvGrpSpPr>
            <p:nvPr/>
          </p:nvGrpSpPr>
          <p:grpSpPr bwMode="auto">
            <a:xfrm>
              <a:off x="2429" y="1344"/>
              <a:ext cx="2377" cy="2060"/>
              <a:chOff x="2429" y="1344"/>
              <a:chExt cx="2377" cy="2060"/>
            </a:xfrm>
          </p:grpSpPr>
          <p:sp>
            <p:nvSpPr>
              <p:cNvPr id="62483" name="Text Box 24"/>
              <p:cNvSpPr txBox="1">
                <a:spLocks noChangeArrowheads="1"/>
              </p:cNvSpPr>
              <p:nvPr/>
            </p:nvSpPr>
            <p:spPr bwMode="auto">
              <a:xfrm>
                <a:off x="2445" y="1344"/>
                <a:ext cx="90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solidFill>
                      <a:srgbClr val="FF3300"/>
                    </a:solidFill>
                    <a:latin typeface="Tahoma" panose="020B0604030504040204" pitchFamily="34" charset="0"/>
                  </a:rPr>
                  <a:t>X1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</a:t>
                </a:r>
                <a:r>
                  <a:rPr lang="en-US" sz="2400">
                    <a:solidFill>
                      <a:srgbClr val="FF3300"/>
                    </a:solidFill>
                    <a:latin typeface="Tahoma" panose="020B0604030504040204" pitchFamily="34" charset="0"/>
                  </a:rPr>
                  <a:t>1</a:t>
                </a:r>
                <a:r>
                  <a:rPr lang="en-US" sz="2400">
                    <a:latin typeface="Tahoma" panose="020B0604030504040204" pitchFamily="34" charset="0"/>
                  </a:rPr>
                  <a:t>,2,3,4}</a:t>
                </a:r>
              </a:p>
            </p:txBody>
          </p:sp>
          <p:sp>
            <p:nvSpPr>
              <p:cNvPr id="62484" name="Text Box 25"/>
              <p:cNvSpPr txBox="1">
                <a:spLocks noChangeArrowheads="1"/>
              </p:cNvSpPr>
              <p:nvPr/>
            </p:nvSpPr>
            <p:spPr bwMode="auto">
              <a:xfrm>
                <a:off x="2429" y="2880"/>
                <a:ext cx="93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X3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,2,  ,4}</a:t>
                </a:r>
              </a:p>
            </p:txBody>
          </p:sp>
          <p:sp>
            <p:nvSpPr>
              <p:cNvPr id="62485" name="Text Box 26"/>
              <p:cNvSpPr txBox="1">
                <a:spLocks noChangeArrowheads="1"/>
              </p:cNvSpPr>
              <p:nvPr/>
            </p:nvSpPr>
            <p:spPr bwMode="auto">
              <a:xfrm>
                <a:off x="3869" y="2880"/>
                <a:ext cx="93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X4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,2,3,  }</a:t>
                </a:r>
              </a:p>
            </p:txBody>
          </p:sp>
          <p:sp>
            <p:nvSpPr>
              <p:cNvPr id="62486" name="Text Box 27"/>
              <p:cNvSpPr txBox="1">
                <a:spLocks noChangeArrowheads="1"/>
              </p:cNvSpPr>
              <p:nvPr/>
            </p:nvSpPr>
            <p:spPr bwMode="auto">
              <a:xfrm>
                <a:off x="3861" y="1344"/>
                <a:ext cx="945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X2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  ,</a:t>
                </a:r>
                <a:r>
                  <a:rPr lang="en-US" sz="2400">
                    <a:solidFill>
                      <a:schemeClr val="hlink"/>
                    </a:solidFill>
                    <a:latin typeface="Tahoma" panose="020B0604030504040204" pitchFamily="34" charset="0"/>
                  </a:rPr>
                  <a:t>  </a:t>
                </a:r>
                <a:r>
                  <a:rPr lang="en-US" sz="2400">
                    <a:latin typeface="Tahoma" panose="020B0604030504040204" pitchFamily="34" charset="0"/>
                  </a:rPr>
                  <a:t>,4}</a:t>
                </a:r>
              </a:p>
            </p:txBody>
          </p:sp>
        </p:grpSp>
        <p:sp>
          <p:nvSpPr>
            <p:cNvPr id="62477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2478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2479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2480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2481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2482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62469" name="AutoShape 34"/>
          <p:cNvSpPr>
            <a:spLocks noChangeArrowheads="1"/>
          </p:cNvSpPr>
          <p:nvPr/>
        </p:nvSpPr>
        <p:spPr bwMode="auto">
          <a:xfrm>
            <a:off x="1066800" y="25146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2470" name="Oval 35"/>
          <p:cNvSpPr>
            <a:spLocks noChangeArrowheads="1"/>
          </p:cNvSpPr>
          <p:nvPr/>
        </p:nvSpPr>
        <p:spPr bwMode="auto">
          <a:xfrm>
            <a:off x="16002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2471" name="Oval 36"/>
          <p:cNvSpPr>
            <a:spLocks noChangeArrowheads="1"/>
          </p:cNvSpPr>
          <p:nvPr/>
        </p:nvSpPr>
        <p:spPr bwMode="auto">
          <a:xfrm>
            <a:off x="20574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2472" name="Oval 37"/>
          <p:cNvSpPr>
            <a:spLocks noChangeArrowheads="1"/>
          </p:cNvSpPr>
          <p:nvPr/>
        </p:nvSpPr>
        <p:spPr bwMode="auto">
          <a:xfrm>
            <a:off x="25146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2473" name="Oval 38"/>
          <p:cNvSpPr>
            <a:spLocks noChangeArrowheads="1"/>
          </p:cNvSpPr>
          <p:nvPr/>
        </p:nvSpPr>
        <p:spPr bwMode="auto">
          <a:xfrm>
            <a:off x="2514600" y="39624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2474" name="Oval 39"/>
          <p:cNvSpPr>
            <a:spLocks noChangeArrowheads="1"/>
          </p:cNvSpPr>
          <p:nvPr/>
        </p:nvSpPr>
        <p:spPr bwMode="auto">
          <a:xfrm>
            <a:off x="2057400" y="3505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2475" name="Oval 41"/>
          <p:cNvSpPr>
            <a:spLocks noChangeArrowheads="1"/>
          </p:cNvSpPr>
          <p:nvPr/>
        </p:nvSpPr>
        <p:spPr bwMode="auto">
          <a:xfrm>
            <a:off x="1600200" y="30480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833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515" name="Group 3"/>
          <p:cNvGrpSpPr>
            <a:grpSpLocks/>
          </p:cNvGrpSpPr>
          <p:nvPr/>
        </p:nvGrpSpPr>
        <p:grpSpPr bwMode="auto">
          <a:xfrm>
            <a:off x="762000" y="2133600"/>
            <a:ext cx="2133600" cy="2209800"/>
            <a:chOff x="768" y="1680"/>
            <a:chExt cx="1344" cy="1392"/>
          </a:xfrm>
        </p:grpSpPr>
        <p:grpSp>
          <p:nvGrpSpPr>
            <p:cNvPr id="64536" name="Group 4"/>
            <p:cNvGrpSpPr>
              <a:grpSpLocks/>
            </p:cNvGrpSpPr>
            <p:nvPr/>
          </p:nvGrpSpPr>
          <p:grpSpPr bwMode="auto">
            <a:xfrm>
              <a:off x="960" y="1920"/>
              <a:ext cx="1152" cy="1152"/>
              <a:chOff x="576" y="1728"/>
              <a:chExt cx="1152" cy="1152"/>
            </a:xfrm>
          </p:grpSpPr>
          <p:sp>
            <p:nvSpPr>
              <p:cNvPr id="64545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4546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4547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4548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4549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4550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4551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4552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4553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64537" name="Text Box 14"/>
            <p:cNvSpPr txBox="1">
              <a:spLocks noChangeArrowheads="1"/>
            </p:cNvSpPr>
            <p:nvPr/>
          </p:nvSpPr>
          <p:spPr bwMode="auto">
            <a:xfrm>
              <a:off x="768" y="192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64538" name="Text Box 15"/>
            <p:cNvSpPr txBox="1">
              <a:spLocks noChangeArrowheads="1"/>
            </p:cNvSpPr>
            <p:nvPr/>
          </p:nvSpPr>
          <p:spPr bwMode="auto">
            <a:xfrm>
              <a:off x="768" y="2496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3</a:t>
              </a:r>
            </a:p>
          </p:txBody>
        </p:sp>
        <p:sp>
          <p:nvSpPr>
            <p:cNvPr id="64539" name="Text Box 16"/>
            <p:cNvSpPr txBox="1">
              <a:spLocks noChangeArrowheads="1"/>
            </p:cNvSpPr>
            <p:nvPr/>
          </p:nvSpPr>
          <p:spPr bwMode="auto">
            <a:xfrm>
              <a:off x="768" y="2208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2</a:t>
              </a:r>
            </a:p>
          </p:txBody>
        </p:sp>
        <p:sp>
          <p:nvSpPr>
            <p:cNvPr id="64540" name="Text Box 17"/>
            <p:cNvSpPr txBox="1">
              <a:spLocks noChangeArrowheads="1"/>
            </p:cNvSpPr>
            <p:nvPr/>
          </p:nvSpPr>
          <p:spPr bwMode="auto">
            <a:xfrm>
              <a:off x="768" y="2784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4</a:t>
              </a:r>
            </a:p>
          </p:txBody>
        </p:sp>
        <p:sp>
          <p:nvSpPr>
            <p:cNvPr id="64541" name="Text Box 18"/>
            <p:cNvSpPr txBox="1">
              <a:spLocks noChangeArrowheads="1"/>
            </p:cNvSpPr>
            <p:nvPr/>
          </p:nvSpPr>
          <p:spPr bwMode="auto">
            <a:xfrm>
              <a:off x="1584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3</a:t>
              </a:r>
            </a:p>
          </p:txBody>
        </p:sp>
        <p:sp>
          <p:nvSpPr>
            <p:cNvPr id="64542" name="Text Box 19"/>
            <p:cNvSpPr txBox="1">
              <a:spLocks noChangeArrowheads="1"/>
            </p:cNvSpPr>
            <p:nvPr/>
          </p:nvSpPr>
          <p:spPr bwMode="auto">
            <a:xfrm>
              <a:off x="1296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2</a:t>
              </a:r>
            </a:p>
          </p:txBody>
        </p:sp>
        <p:sp>
          <p:nvSpPr>
            <p:cNvPr id="64543" name="Text Box 20"/>
            <p:cNvSpPr txBox="1">
              <a:spLocks noChangeArrowheads="1"/>
            </p:cNvSpPr>
            <p:nvPr/>
          </p:nvSpPr>
          <p:spPr bwMode="auto">
            <a:xfrm>
              <a:off x="1872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4</a:t>
              </a:r>
            </a:p>
          </p:txBody>
        </p:sp>
        <p:sp>
          <p:nvSpPr>
            <p:cNvPr id="64544" name="Text Box 21"/>
            <p:cNvSpPr txBox="1">
              <a:spLocks noChangeArrowheads="1"/>
            </p:cNvSpPr>
            <p:nvPr/>
          </p:nvSpPr>
          <p:spPr bwMode="auto">
            <a:xfrm>
              <a:off x="1008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1</a:t>
              </a:r>
            </a:p>
          </p:txBody>
        </p:sp>
      </p:grpSp>
      <p:grpSp>
        <p:nvGrpSpPr>
          <p:cNvPr id="64516" name="Group 22"/>
          <p:cNvGrpSpPr>
            <a:grpSpLocks/>
          </p:cNvGrpSpPr>
          <p:nvPr/>
        </p:nvGrpSpPr>
        <p:grpSpPr bwMode="auto">
          <a:xfrm>
            <a:off x="3784600" y="1600200"/>
            <a:ext cx="3773488" cy="3270250"/>
            <a:chOff x="2429" y="1344"/>
            <a:chExt cx="2377" cy="2060"/>
          </a:xfrm>
        </p:grpSpPr>
        <p:grpSp>
          <p:nvGrpSpPr>
            <p:cNvPr id="64525" name="Group 23"/>
            <p:cNvGrpSpPr>
              <a:grpSpLocks/>
            </p:cNvGrpSpPr>
            <p:nvPr/>
          </p:nvGrpSpPr>
          <p:grpSpPr bwMode="auto">
            <a:xfrm>
              <a:off x="2429" y="1344"/>
              <a:ext cx="2377" cy="2060"/>
              <a:chOff x="2429" y="1344"/>
              <a:chExt cx="2377" cy="2060"/>
            </a:xfrm>
          </p:grpSpPr>
          <p:sp>
            <p:nvSpPr>
              <p:cNvPr id="64532" name="Text Box 24"/>
              <p:cNvSpPr txBox="1">
                <a:spLocks noChangeArrowheads="1"/>
              </p:cNvSpPr>
              <p:nvPr/>
            </p:nvSpPr>
            <p:spPr bwMode="auto">
              <a:xfrm>
                <a:off x="2445" y="1344"/>
                <a:ext cx="90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solidFill>
                      <a:srgbClr val="FF3300"/>
                    </a:solidFill>
                    <a:latin typeface="Tahoma" panose="020B0604030504040204" pitchFamily="34" charset="0"/>
                  </a:rPr>
                  <a:t>X1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</a:t>
                </a:r>
                <a:r>
                  <a:rPr lang="en-US" sz="2400">
                    <a:solidFill>
                      <a:srgbClr val="FF3300"/>
                    </a:solidFill>
                    <a:latin typeface="Tahoma" panose="020B0604030504040204" pitchFamily="34" charset="0"/>
                  </a:rPr>
                  <a:t>1</a:t>
                </a:r>
                <a:r>
                  <a:rPr lang="en-US" sz="2400">
                    <a:latin typeface="Tahoma" panose="020B0604030504040204" pitchFamily="34" charset="0"/>
                  </a:rPr>
                  <a:t>,2,3,4}</a:t>
                </a:r>
              </a:p>
            </p:txBody>
          </p:sp>
          <p:sp>
            <p:nvSpPr>
              <p:cNvPr id="64533" name="Text Box 25"/>
              <p:cNvSpPr txBox="1">
                <a:spLocks noChangeArrowheads="1"/>
              </p:cNvSpPr>
              <p:nvPr/>
            </p:nvSpPr>
            <p:spPr bwMode="auto">
              <a:xfrm>
                <a:off x="2429" y="2880"/>
                <a:ext cx="93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X3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,2,  ,4}</a:t>
                </a:r>
              </a:p>
            </p:txBody>
          </p:sp>
          <p:sp>
            <p:nvSpPr>
              <p:cNvPr id="64534" name="Text Box 26"/>
              <p:cNvSpPr txBox="1">
                <a:spLocks noChangeArrowheads="1"/>
              </p:cNvSpPr>
              <p:nvPr/>
            </p:nvSpPr>
            <p:spPr bwMode="auto">
              <a:xfrm>
                <a:off x="3869" y="2880"/>
                <a:ext cx="93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X4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,2,3,  }</a:t>
                </a:r>
              </a:p>
            </p:txBody>
          </p:sp>
          <p:sp>
            <p:nvSpPr>
              <p:cNvPr id="64535" name="Text Box 27"/>
              <p:cNvSpPr txBox="1">
                <a:spLocks noChangeArrowheads="1"/>
              </p:cNvSpPr>
              <p:nvPr/>
            </p:nvSpPr>
            <p:spPr bwMode="auto">
              <a:xfrm>
                <a:off x="3861" y="1344"/>
                <a:ext cx="945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solidFill>
                      <a:schemeClr val="hlink"/>
                    </a:solidFill>
                    <a:latin typeface="Tahoma" panose="020B0604030504040204" pitchFamily="34" charset="0"/>
                  </a:rPr>
                  <a:t>X2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  ,</a:t>
                </a:r>
                <a:r>
                  <a:rPr lang="en-US" sz="2400">
                    <a:solidFill>
                      <a:schemeClr val="hlink"/>
                    </a:solidFill>
                    <a:latin typeface="Tahoma" panose="020B0604030504040204" pitchFamily="34" charset="0"/>
                  </a:rPr>
                  <a:t>  </a:t>
                </a:r>
                <a:r>
                  <a:rPr lang="en-US" sz="2400">
                    <a:latin typeface="Tahoma" panose="020B0604030504040204" pitchFamily="34" charset="0"/>
                  </a:rPr>
                  <a:t>,</a:t>
                </a:r>
                <a:r>
                  <a:rPr lang="en-US" sz="2400">
                    <a:solidFill>
                      <a:schemeClr val="hlink"/>
                    </a:solidFill>
                    <a:latin typeface="Tahoma" panose="020B0604030504040204" pitchFamily="34" charset="0"/>
                  </a:rPr>
                  <a:t>4</a:t>
                </a:r>
                <a:r>
                  <a:rPr lang="en-US" sz="2400">
                    <a:latin typeface="Tahoma" panose="020B0604030504040204" pitchFamily="34" charset="0"/>
                  </a:rPr>
                  <a:t>}</a:t>
                </a:r>
              </a:p>
            </p:txBody>
          </p:sp>
        </p:grpSp>
        <p:sp>
          <p:nvSpPr>
            <p:cNvPr id="64526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527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528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529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530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531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64517" name="AutoShape 34"/>
          <p:cNvSpPr>
            <a:spLocks noChangeArrowheads="1"/>
          </p:cNvSpPr>
          <p:nvPr/>
        </p:nvSpPr>
        <p:spPr bwMode="auto">
          <a:xfrm>
            <a:off x="1066800" y="25146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4518" name="Oval 35"/>
          <p:cNvSpPr>
            <a:spLocks noChangeArrowheads="1"/>
          </p:cNvSpPr>
          <p:nvPr/>
        </p:nvSpPr>
        <p:spPr bwMode="auto">
          <a:xfrm>
            <a:off x="16002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4519" name="Oval 36"/>
          <p:cNvSpPr>
            <a:spLocks noChangeArrowheads="1"/>
          </p:cNvSpPr>
          <p:nvPr/>
        </p:nvSpPr>
        <p:spPr bwMode="auto">
          <a:xfrm>
            <a:off x="20574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4520" name="Oval 37"/>
          <p:cNvSpPr>
            <a:spLocks noChangeArrowheads="1"/>
          </p:cNvSpPr>
          <p:nvPr/>
        </p:nvSpPr>
        <p:spPr bwMode="auto">
          <a:xfrm>
            <a:off x="25146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4521" name="Oval 38"/>
          <p:cNvSpPr>
            <a:spLocks noChangeArrowheads="1"/>
          </p:cNvSpPr>
          <p:nvPr/>
        </p:nvSpPr>
        <p:spPr bwMode="auto">
          <a:xfrm>
            <a:off x="2514600" y="39624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4522" name="Oval 39"/>
          <p:cNvSpPr>
            <a:spLocks noChangeArrowheads="1"/>
          </p:cNvSpPr>
          <p:nvPr/>
        </p:nvSpPr>
        <p:spPr bwMode="auto">
          <a:xfrm>
            <a:off x="2057400" y="3505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4523" name="AutoShape 40"/>
          <p:cNvSpPr>
            <a:spLocks noChangeArrowheads="1"/>
          </p:cNvSpPr>
          <p:nvPr/>
        </p:nvSpPr>
        <p:spPr bwMode="auto">
          <a:xfrm>
            <a:off x="1524000" y="38862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4524" name="Oval 41"/>
          <p:cNvSpPr>
            <a:spLocks noChangeArrowheads="1"/>
          </p:cNvSpPr>
          <p:nvPr/>
        </p:nvSpPr>
        <p:spPr bwMode="auto">
          <a:xfrm>
            <a:off x="1600200" y="30480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03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563" name="Group 3"/>
          <p:cNvGrpSpPr>
            <a:grpSpLocks/>
          </p:cNvGrpSpPr>
          <p:nvPr/>
        </p:nvGrpSpPr>
        <p:grpSpPr bwMode="auto">
          <a:xfrm>
            <a:off x="762000" y="2133600"/>
            <a:ext cx="2133600" cy="2209800"/>
            <a:chOff x="768" y="1680"/>
            <a:chExt cx="1344" cy="1392"/>
          </a:xfrm>
        </p:grpSpPr>
        <p:grpSp>
          <p:nvGrpSpPr>
            <p:cNvPr id="66586" name="Group 4"/>
            <p:cNvGrpSpPr>
              <a:grpSpLocks/>
            </p:cNvGrpSpPr>
            <p:nvPr/>
          </p:nvGrpSpPr>
          <p:grpSpPr bwMode="auto">
            <a:xfrm>
              <a:off x="960" y="1920"/>
              <a:ext cx="1152" cy="1152"/>
              <a:chOff x="576" y="1728"/>
              <a:chExt cx="1152" cy="1152"/>
            </a:xfrm>
          </p:grpSpPr>
          <p:sp>
            <p:nvSpPr>
              <p:cNvPr id="66595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6596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6597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6598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6599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6600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6601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6602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6603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66587" name="Text Box 14"/>
            <p:cNvSpPr txBox="1">
              <a:spLocks noChangeArrowheads="1"/>
            </p:cNvSpPr>
            <p:nvPr/>
          </p:nvSpPr>
          <p:spPr bwMode="auto">
            <a:xfrm>
              <a:off x="768" y="192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66588" name="Text Box 15"/>
            <p:cNvSpPr txBox="1">
              <a:spLocks noChangeArrowheads="1"/>
            </p:cNvSpPr>
            <p:nvPr/>
          </p:nvSpPr>
          <p:spPr bwMode="auto">
            <a:xfrm>
              <a:off x="768" y="2496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3</a:t>
              </a:r>
            </a:p>
          </p:txBody>
        </p:sp>
        <p:sp>
          <p:nvSpPr>
            <p:cNvPr id="66589" name="Text Box 16"/>
            <p:cNvSpPr txBox="1">
              <a:spLocks noChangeArrowheads="1"/>
            </p:cNvSpPr>
            <p:nvPr/>
          </p:nvSpPr>
          <p:spPr bwMode="auto">
            <a:xfrm>
              <a:off x="768" y="2208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2</a:t>
              </a:r>
            </a:p>
          </p:txBody>
        </p:sp>
        <p:sp>
          <p:nvSpPr>
            <p:cNvPr id="66590" name="Text Box 17"/>
            <p:cNvSpPr txBox="1">
              <a:spLocks noChangeArrowheads="1"/>
            </p:cNvSpPr>
            <p:nvPr/>
          </p:nvSpPr>
          <p:spPr bwMode="auto">
            <a:xfrm>
              <a:off x="768" y="2784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4</a:t>
              </a:r>
            </a:p>
          </p:txBody>
        </p:sp>
        <p:sp>
          <p:nvSpPr>
            <p:cNvPr id="66591" name="Text Box 18"/>
            <p:cNvSpPr txBox="1">
              <a:spLocks noChangeArrowheads="1"/>
            </p:cNvSpPr>
            <p:nvPr/>
          </p:nvSpPr>
          <p:spPr bwMode="auto">
            <a:xfrm>
              <a:off x="1584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3</a:t>
              </a:r>
            </a:p>
          </p:txBody>
        </p:sp>
        <p:sp>
          <p:nvSpPr>
            <p:cNvPr id="66592" name="Text Box 19"/>
            <p:cNvSpPr txBox="1">
              <a:spLocks noChangeArrowheads="1"/>
            </p:cNvSpPr>
            <p:nvPr/>
          </p:nvSpPr>
          <p:spPr bwMode="auto">
            <a:xfrm>
              <a:off x="1296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2</a:t>
              </a:r>
            </a:p>
          </p:txBody>
        </p:sp>
        <p:sp>
          <p:nvSpPr>
            <p:cNvPr id="66593" name="Text Box 20"/>
            <p:cNvSpPr txBox="1">
              <a:spLocks noChangeArrowheads="1"/>
            </p:cNvSpPr>
            <p:nvPr/>
          </p:nvSpPr>
          <p:spPr bwMode="auto">
            <a:xfrm>
              <a:off x="1872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4</a:t>
              </a:r>
            </a:p>
          </p:txBody>
        </p:sp>
        <p:sp>
          <p:nvSpPr>
            <p:cNvPr id="66594" name="Text Box 21"/>
            <p:cNvSpPr txBox="1">
              <a:spLocks noChangeArrowheads="1"/>
            </p:cNvSpPr>
            <p:nvPr/>
          </p:nvSpPr>
          <p:spPr bwMode="auto">
            <a:xfrm>
              <a:off x="1008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1</a:t>
              </a:r>
            </a:p>
          </p:txBody>
        </p:sp>
      </p:grpSp>
      <p:grpSp>
        <p:nvGrpSpPr>
          <p:cNvPr id="66564" name="Group 22"/>
          <p:cNvGrpSpPr>
            <a:grpSpLocks/>
          </p:cNvGrpSpPr>
          <p:nvPr/>
        </p:nvGrpSpPr>
        <p:grpSpPr bwMode="auto">
          <a:xfrm>
            <a:off x="3810000" y="1600200"/>
            <a:ext cx="3748088" cy="3270250"/>
            <a:chOff x="2445" y="1344"/>
            <a:chExt cx="2361" cy="2060"/>
          </a:xfrm>
        </p:grpSpPr>
        <p:grpSp>
          <p:nvGrpSpPr>
            <p:cNvPr id="66575" name="Group 23"/>
            <p:cNvGrpSpPr>
              <a:grpSpLocks/>
            </p:cNvGrpSpPr>
            <p:nvPr/>
          </p:nvGrpSpPr>
          <p:grpSpPr bwMode="auto">
            <a:xfrm>
              <a:off x="2445" y="1344"/>
              <a:ext cx="2361" cy="2060"/>
              <a:chOff x="2445" y="1344"/>
              <a:chExt cx="2361" cy="2060"/>
            </a:xfrm>
          </p:grpSpPr>
          <p:sp>
            <p:nvSpPr>
              <p:cNvPr id="66582" name="Text Box 24"/>
              <p:cNvSpPr txBox="1">
                <a:spLocks noChangeArrowheads="1"/>
              </p:cNvSpPr>
              <p:nvPr/>
            </p:nvSpPr>
            <p:spPr bwMode="auto">
              <a:xfrm>
                <a:off x="2445" y="1344"/>
                <a:ext cx="90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solidFill>
                      <a:srgbClr val="FF3300"/>
                    </a:solidFill>
                    <a:latin typeface="Tahoma" panose="020B0604030504040204" pitchFamily="34" charset="0"/>
                  </a:rPr>
                  <a:t>X1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</a:t>
                </a:r>
                <a:r>
                  <a:rPr lang="en-US" sz="2400">
                    <a:solidFill>
                      <a:srgbClr val="FF3300"/>
                    </a:solidFill>
                    <a:latin typeface="Tahoma" panose="020B0604030504040204" pitchFamily="34" charset="0"/>
                  </a:rPr>
                  <a:t>1</a:t>
                </a:r>
                <a:r>
                  <a:rPr lang="en-US" sz="2400">
                    <a:latin typeface="Tahoma" panose="020B0604030504040204" pitchFamily="34" charset="0"/>
                  </a:rPr>
                  <a:t>,2,3,4}</a:t>
                </a:r>
              </a:p>
            </p:txBody>
          </p:sp>
          <p:sp>
            <p:nvSpPr>
              <p:cNvPr id="66583" name="Text Box 25"/>
              <p:cNvSpPr txBox="1">
                <a:spLocks noChangeArrowheads="1"/>
              </p:cNvSpPr>
              <p:nvPr/>
            </p:nvSpPr>
            <p:spPr bwMode="auto">
              <a:xfrm>
                <a:off x="2451" y="2880"/>
                <a:ext cx="885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X3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,2,  , }</a:t>
                </a:r>
              </a:p>
            </p:txBody>
          </p:sp>
          <p:sp>
            <p:nvSpPr>
              <p:cNvPr id="66584" name="Text Box 26"/>
              <p:cNvSpPr txBox="1">
                <a:spLocks noChangeArrowheads="1"/>
              </p:cNvSpPr>
              <p:nvPr/>
            </p:nvSpPr>
            <p:spPr bwMode="auto">
              <a:xfrm>
                <a:off x="3861" y="2880"/>
                <a:ext cx="945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X4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  ,3,  }</a:t>
                </a:r>
              </a:p>
            </p:txBody>
          </p:sp>
          <p:sp>
            <p:nvSpPr>
              <p:cNvPr id="66585" name="Text Box 27"/>
              <p:cNvSpPr txBox="1">
                <a:spLocks noChangeArrowheads="1"/>
              </p:cNvSpPr>
              <p:nvPr/>
            </p:nvSpPr>
            <p:spPr bwMode="auto">
              <a:xfrm>
                <a:off x="3861" y="1344"/>
                <a:ext cx="945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solidFill>
                      <a:schemeClr val="hlink"/>
                    </a:solidFill>
                    <a:latin typeface="Tahoma" panose="020B0604030504040204" pitchFamily="34" charset="0"/>
                  </a:rPr>
                  <a:t>X2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  ,</a:t>
                </a:r>
                <a:r>
                  <a:rPr lang="en-US" sz="2400">
                    <a:solidFill>
                      <a:schemeClr val="hlink"/>
                    </a:solidFill>
                    <a:latin typeface="Tahoma" panose="020B0604030504040204" pitchFamily="34" charset="0"/>
                  </a:rPr>
                  <a:t>  </a:t>
                </a:r>
                <a:r>
                  <a:rPr lang="en-US" sz="2400">
                    <a:latin typeface="Tahoma" panose="020B0604030504040204" pitchFamily="34" charset="0"/>
                  </a:rPr>
                  <a:t>,</a:t>
                </a:r>
                <a:r>
                  <a:rPr lang="en-US" sz="2400">
                    <a:solidFill>
                      <a:schemeClr val="hlink"/>
                    </a:solidFill>
                    <a:latin typeface="Tahoma" panose="020B0604030504040204" pitchFamily="34" charset="0"/>
                  </a:rPr>
                  <a:t>4</a:t>
                </a:r>
                <a:r>
                  <a:rPr lang="en-US" sz="2400">
                    <a:latin typeface="Tahoma" panose="020B0604030504040204" pitchFamily="34" charset="0"/>
                  </a:rPr>
                  <a:t>}</a:t>
                </a:r>
              </a:p>
            </p:txBody>
          </p:sp>
        </p:grpSp>
        <p:sp>
          <p:nvSpPr>
            <p:cNvPr id="66576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6577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6578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6579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6580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6581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66565" name="AutoShape 34"/>
          <p:cNvSpPr>
            <a:spLocks noChangeArrowheads="1"/>
          </p:cNvSpPr>
          <p:nvPr/>
        </p:nvSpPr>
        <p:spPr bwMode="auto">
          <a:xfrm>
            <a:off x="1066800" y="25146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6566" name="Oval 35"/>
          <p:cNvSpPr>
            <a:spLocks noChangeArrowheads="1"/>
          </p:cNvSpPr>
          <p:nvPr/>
        </p:nvSpPr>
        <p:spPr bwMode="auto">
          <a:xfrm>
            <a:off x="16002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6567" name="Oval 36"/>
          <p:cNvSpPr>
            <a:spLocks noChangeArrowheads="1"/>
          </p:cNvSpPr>
          <p:nvPr/>
        </p:nvSpPr>
        <p:spPr bwMode="auto">
          <a:xfrm>
            <a:off x="20574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6568" name="Oval 37"/>
          <p:cNvSpPr>
            <a:spLocks noChangeArrowheads="1"/>
          </p:cNvSpPr>
          <p:nvPr/>
        </p:nvSpPr>
        <p:spPr bwMode="auto">
          <a:xfrm>
            <a:off x="25146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6569" name="Oval 38"/>
          <p:cNvSpPr>
            <a:spLocks noChangeArrowheads="1"/>
          </p:cNvSpPr>
          <p:nvPr/>
        </p:nvSpPr>
        <p:spPr bwMode="auto">
          <a:xfrm>
            <a:off x="2514600" y="39624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6570" name="Oval 39"/>
          <p:cNvSpPr>
            <a:spLocks noChangeArrowheads="1"/>
          </p:cNvSpPr>
          <p:nvPr/>
        </p:nvSpPr>
        <p:spPr bwMode="auto">
          <a:xfrm>
            <a:off x="2057400" y="3505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6571" name="AutoShape 40"/>
          <p:cNvSpPr>
            <a:spLocks noChangeArrowheads="1"/>
          </p:cNvSpPr>
          <p:nvPr/>
        </p:nvSpPr>
        <p:spPr bwMode="auto">
          <a:xfrm>
            <a:off x="1524000" y="38862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6572" name="Oval 41"/>
          <p:cNvSpPr>
            <a:spLocks noChangeArrowheads="1"/>
          </p:cNvSpPr>
          <p:nvPr/>
        </p:nvSpPr>
        <p:spPr bwMode="auto">
          <a:xfrm>
            <a:off x="1600200" y="30480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6573" name="Oval 42"/>
          <p:cNvSpPr>
            <a:spLocks noChangeArrowheads="1"/>
          </p:cNvSpPr>
          <p:nvPr/>
        </p:nvSpPr>
        <p:spPr bwMode="auto">
          <a:xfrm>
            <a:off x="2057400" y="39624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6574" name="Oval 43"/>
          <p:cNvSpPr>
            <a:spLocks noChangeArrowheads="1"/>
          </p:cNvSpPr>
          <p:nvPr/>
        </p:nvSpPr>
        <p:spPr bwMode="auto">
          <a:xfrm>
            <a:off x="2514600" y="30480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364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611" name="Group 3"/>
          <p:cNvGrpSpPr>
            <a:grpSpLocks/>
          </p:cNvGrpSpPr>
          <p:nvPr/>
        </p:nvGrpSpPr>
        <p:grpSpPr bwMode="auto">
          <a:xfrm>
            <a:off x="762000" y="2133600"/>
            <a:ext cx="2133600" cy="2209800"/>
            <a:chOff x="768" y="1680"/>
            <a:chExt cx="1344" cy="1392"/>
          </a:xfrm>
        </p:grpSpPr>
        <p:grpSp>
          <p:nvGrpSpPr>
            <p:cNvPr id="68635" name="Group 4"/>
            <p:cNvGrpSpPr>
              <a:grpSpLocks/>
            </p:cNvGrpSpPr>
            <p:nvPr/>
          </p:nvGrpSpPr>
          <p:grpSpPr bwMode="auto">
            <a:xfrm>
              <a:off x="960" y="1920"/>
              <a:ext cx="1152" cy="1152"/>
              <a:chOff x="576" y="1728"/>
              <a:chExt cx="1152" cy="1152"/>
            </a:xfrm>
          </p:grpSpPr>
          <p:sp>
            <p:nvSpPr>
              <p:cNvPr id="68644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8645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8646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8647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8648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8649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8650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8651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68652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68636" name="Text Box 14"/>
            <p:cNvSpPr txBox="1">
              <a:spLocks noChangeArrowheads="1"/>
            </p:cNvSpPr>
            <p:nvPr/>
          </p:nvSpPr>
          <p:spPr bwMode="auto">
            <a:xfrm>
              <a:off x="768" y="192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68637" name="Text Box 15"/>
            <p:cNvSpPr txBox="1">
              <a:spLocks noChangeArrowheads="1"/>
            </p:cNvSpPr>
            <p:nvPr/>
          </p:nvSpPr>
          <p:spPr bwMode="auto">
            <a:xfrm>
              <a:off x="768" y="2496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3</a:t>
              </a:r>
            </a:p>
          </p:txBody>
        </p:sp>
        <p:sp>
          <p:nvSpPr>
            <p:cNvPr id="68638" name="Text Box 16"/>
            <p:cNvSpPr txBox="1">
              <a:spLocks noChangeArrowheads="1"/>
            </p:cNvSpPr>
            <p:nvPr/>
          </p:nvSpPr>
          <p:spPr bwMode="auto">
            <a:xfrm>
              <a:off x="768" y="2208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2</a:t>
              </a:r>
            </a:p>
          </p:txBody>
        </p:sp>
        <p:sp>
          <p:nvSpPr>
            <p:cNvPr id="68639" name="Text Box 17"/>
            <p:cNvSpPr txBox="1">
              <a:spLocks noChangeArrowheads="1"/>
            </p:cNvSpPr>
            <p:nvPr/>
          </p:nvSpPr>
          <p:spPr bwMode="auto">
            <a:xfrm>
              <a:off x="768" y="2784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4</a:t>
              </a:r>
            </a:p>
          </p:txBody>
        </p:sp>
        <p:sp>
          <p:nvSpPr>
            <p:cNvPr id="68640" name="Text Box 18"/>
            <p:cNvSpPr txBox="1">
              <a:spLocks noChangeArrowheads="1"/>
            </p:cNvSpPr>
            <p:nvPr/>
          </p:nvSpPr>
          <p:spPr bwMode="auto">
            <a:xfrm>
              <a:off x="1584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3</a:t>
              </a:r>
            </a:p>
          </p:txBody>
        </p:sp>
        <p:sp>
          <p:nvSpPr>
            <p:cNvPr id="68641" name="Text Box 19"/>
            <p:cNvSpPr txBox="1">
              <a:spLocks noChangeArrowheads="1"/>
            </p:cNvSpPr>
            <p:nvPr/>
          </p:nvSpPr>
          <p:spPr bwMode="auto">
            <a:xfrm>
              <a:off x="1296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2</a:t>
              </a:r>
            </a:p>
          </p:txBody>
        </p:sp>
        <p:sp>
          <p:nvSpPr>
            <p:cNvPr id="68642" name="Text Box 20"/>
            <p:cNvSpPr txBox="1">
              <a:spLocks noChangeArrowheads="1"/>
            </p:cNvSpPr>
            <p:nvPr/>
          </p:nvSpPr>
          <p:spPr bwMode="auto">
            <a:xfrm>
              <a:off x="1872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4</a:t>
              </a:r>
            </a:p>
          </p:txBody>
        </p:sp>
        <p:sp>
          <p:nvSpPr>
            <p:cNvPr id="68643" name="Text Box 21"/>
            <p:cNvSpPr txBox="1">
              <a:spLocks noChangeArrowheads="1"/>
            </p:cNvSpPr>
            <p:nvPr/>
          </p:nvSpPr>
          <p:spPr bwMode="auto">
            <a:xfrm>
              <a:off x="1008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1</a:t>
              </a:r>
            </a:p>
          </p:txBody>
        </p:sp>
      </p:grpSp>
      <p:grpSp>
        <p:nvGrpSpPr>
          <p:cNvPr id="68612" name="Group 22"/>
          <p:cNvGrpSpPr>
            <a:grpSpLocks/>
          </p:cNvGrpSpPr>
          <p:nvPr/>
        </p:nvGrpSpPr>
        <p:grpSpPr bwMode="auto">
          <a:xfrm>
            <a:off x="3810000" y="1600200"/>
            <a:ext cx="3748088" cy="3270250"/>
            <a:chOff x="2445" y="1344"/>
            <a:chExt cx="2361" cy="2060"/>
          </a:xfrm>
        </p:grpSpPr>
        <p:grpSp>
          <p:nvGrpSpPr>
            <p:cNvPr id="68624" name="Group 23"/>
            <p:cNvGrpSpPr>
              <a:grpSpLocks/>
            </p:cNvGrpSpPr>
            <p:nvPr/>
          </p:nvGrpSpPr>
          <p:grpSpPr bwMode="auto">
            <a:xfrm>
              <a:off x="2445" y="1344"/>
              <a:ext cx="2361" cy="2060"/>
              <a:chOff x="2445" y="1344"/>
              <a:chExt cx="2361" cy="2060"/>
            </a:xfrm>
          </p:grpSpPr>
          <p:sp>
            <p:nvSpPr>
              <p:cNvPr id="68631" name="Text Box 24"/>
              <p:cNvSpPr txBox="1">
                <a:spLocks noChangeArrowheads="1"/>
              </p:cNvSpPr>
              <p:nvPr/>
            </p:nvSpPr>
            <p:spPr bwMode="auto">
              <a:xfrm>
                <a:off x="2445" y="1344"/>
                <a:ext cx="90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solidFill>
                      <a:srgbClr val="FF3300"/>
                    </a:solidFill>
                    <a:latin typeface="Tahoma" panose="020B0604030504040204" pitchFamily="34" charset="0"/>
                  </a:rPr>
                  <a:t>X1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</a:t>
                </a:r>
                <a:r>
                  <a:rPr lang="en-US" sz="2400">
                    <a:solidFill>
                      <a:srgbClr val="FF3300"/>
                    </a:solidFill>
                    <a:latin typeface="Tahoma" panose="020B0604030504040204" pitchFamily="34" charset="0"/>
                  </a:rPr>
                  <a:t>1</a:t>
                </a:r>
                <a:r>
                  <a:rPr lang="en-US" sz="2400">
                    <a:latin typeface="Tahoma" panose="020B0604030504040204" pitchFamily="34" charset="0"/>
                  </a:rPr>
                  <a:t>,2,3,4}</a:t>
                </a:r>
              </a:p>
            </p:txBody>
          </p:sp>
          <p:sp>
            <p:nvSpPr>
              <p:cNvPr id="68632" name="Text Box 25"/>
              <p:cNvSpPr txBox="1">
                <a:spLocks noChangeArrowheads="1"/>
              </p:cNvSpPr>
              <p:nvPr/>
            </p:nvSpPr>
            <p:spPr bwMode="auto">
              <a:xfrm>
                <a:off x="2451" y="2880"/>
                <a:ext cx="885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solidFill>
                      <a:schemeClr val="hlink"/>
                    </a:solidFill>
                    <a:latin typeface="Tahoma" panose="020B0604030504040204" pitchFamily="34" charset="0"/>
                  </a:rPr>
                  <a:t>X3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</a:t>
                </a:r>
                <a:r>
                  <a:rPr lang="en-US" sz="2400">
                    <a:solidFill>
                      <a:schemeClr val="hlink"/>
                    </a:solidFill>
                    <a:latin typeface="Tahoma" panose="020B0604030504040204" pitchFamily="34" charset="0"/>
                  </a:rPr>
                  <a:t>2</a:t>
                </a:r>
                <a:r>
                  <a:rPr lang="en-US" sz="2400">
                    <a:latin typeface="Tahoma" panose="020B0604030504040204" pitchFamily="34" charset="0"/>
                  </a:rPr>
                  <a:t>,  , }</a:t>
                </a:r>
              </a:p>
            </p:txBody>
          </p:sp>
          <p:sp>
            <p:nvSpPr>
              <p:cNvPr id="68633" name="Text Box 26"/>
              <p:cNvSpPr txBox="1">
                <a:spLocks noChangeArrowheads="1"/>
              </p:cNvSpPr>
              <p:nvPr/>
            </p:nvSpPr>
            <p:spPr bwMode="auto">
              <a:xfrm>
                <a:off x="3861" y="2880"/>
                <a:ext cx="945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X4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  ,3,  }</a:t>
                </a:r>
              </a:p>
            </p:txBody>
          </p:sp>
          <p:sp>
            <p:nvSpPr>
              <p:cNvPr id="68634" name="Text Box 27"/>
              <p:cNvSpPr txBox="1">
                <a:spLocks noChangeArrowheads="1"/>
              </p:cNvSpPr>
              <p:nvPr/>
            </p:nvSpPr>
            <p:spPr bwMode="auto">
              <a:xfrm>
                <a:off x="3861" y="1344"/>
                <a:ext cx="945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solidFill>
                      <a:schemeClr val="hlink"/>
                    </a:solidFill>
                    <a:latin typeface="Tahoma" panose="020B0604030504040204" pitchFamily="34" charset="0"/>
                  </a:rPr>
                  <a:t>X2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  ,</a:t>
                </a:r>
                <a:r>
                  <a:rPr lang="en-US" sz="2400">
                    <a:solidFill>
                      <a:schemeClr val="hlink"/>
                    </a:solidFill>
                    <a:latin typeface="Tahoma" panose="020B0604030504040204" pitchFamily="34" charset="0"/>
                  </a:rPr>
                  <a:t>  </a:t>
                </a:r>
                <a:r>
                  <a:rPr lang="en-US" sz="2400">
                    <a:latin typeface="Tahoma" panose="020B0604030504040204" pitchFamily="34" charset="0"/>
                  </a:rPr>
                  <a:t>,4}</a:t>
                </a:r>
              </a:p>
            </p:txBody>
          </p:sp>
        </p:grpSp>
        <p:sp>
          <p:nvSpPr>
            <p:cNvPr id="68625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8626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8627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8628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8629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8630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68613" name="AutoShape 34"/>
          <p:cNvSpPr>
            <a:spLocks noChangeArrowheads="1"/>
          </p:cNvSpPr>
          <p:nvPr/>
        </p:nvSpPr>
        <p:spPr bwMode="auto">
          <a:xfrm>
            <a:off x="1066800" y="25146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8614" name="Oval 35"/>
          <p:cNvSpPr>
            <a:spLocks noChangeArrowheads="1"/>
          </p:cNvSpPr>
          <p:nvPr/>
        </p:nvSpPr>
        <p:spPr bwMode="auto">
          <a:xfrm>
            <a:off x="16002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8615" name="Oval 36"/>
          <p:cNvSpPr>
            <a:spLocks noChangeArrowheads="1"/>
          </p:cNvSpPr>
          <p:nvPr/>
        </p:nvSpPr>
        <p:spPr bwMode="auto">
          <a:xfrm>
            <a:off x="20574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8616" name="Oval 37"/>
          <p:cNvSpPr>
            <a:spLocks noChangeArrowheads="1"/>
          </p:cNvSpPr>
          <p:nvPr/>
        </p:nvSpPr>
        <p:spPr bwMode="auto">
          <a:xfrm>
            <a:off x="25146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8617" name="Oval 38"/>
          <p:cNvSpPr>
            <a:spLocks noChangeArrowheads="1"/>
          </p:cNvSpPr>
          <p:nvPr/>
        </p:nvSpPr>
        <p:spPr bwMode="auto">
          <a:xfrm>
            <a:off x="2514600" y="39624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8618" name="Oval 39"/>
          <p:cNvSpPr>
            <a:spLocks noChangeArrowheads="1"/>
          </p:cNvSpPr>
          <p:nvPr/>
        </p:nvSpPr>
        <p:spPr bwMode="auto">
          <a:xfrm>
            <a:off x="2057400" y="3505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8619" name="AutoShape 40"/>
          <p:cNvSpPr>
            <a:spLocks noChangeArrowheads="1"/>
          </p:cNvSpPr>
          <p:nvPr/>
        </p:nvSpPr>
        <p:spPr bwMode="auto">
          <a:xfrm>
            <a:off x="1524000" y="38862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8620" name="Oval 41"/>
          <p:cNvSpPr>
            <a:spLocks noChangeArrowheads="1"/>
          </p:cNvSpPr>
          <p:nvPr/>
        </p:nvSpPr>
        <p:spPr bwMode="auto">
          <a:xfrm>
            <a:off x="1600200" y="30480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8621" name="Oval 42"/>
          <p:cNvSpPr>
            <a:spLocks noChangeArrowheads="1"/>
          </p:cNvSpPr>
          <p:nvPr/>
        </p:nvSpPr>
        <p:spPr bwMode="auto">
          <a:xfrm>
            <a:off x="2057400" y="39624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8622" name="Oval 43"/>
          <p:cNvSpPr>
            <a:spLocks noChangeArrowheads="1"/>
          </p:cNvSpPr>
          <p:nvPr/>
        </p:nvSpPr>
        <p:spPr bwMode="auto">
          <a:xfrm>
            <a:off x="2514600" y="30480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68623" name="AutoShape 44"/>
          <p:cNvSpPr>
            <a:spLocks noChangeArrowheads="1"/>
          </p:cNvSpPr>
          <p:nvPr/>
        </p:nvSpPr>
        <p:spPr bwMode="auto">
          <a:xfrm>
            <a:off x="1981200" y="29718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785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659" name="Group 3"/>
          <p:cNvGrpSpPr>
            <a:grpSpLocks/>
          </p:cNvGrpSpPr>
          <p:nvPr/>
        </p:nvGrpSpPr>
        <p:grpSpPr bwMode="auto">
          <a:xfrm>
            <a:off x="762000" y="2133600"/>
            <a:ext cx="2133600" cy="2209800"/>
            <a:chOff x="768" y="1680"/>
            <a:chExt cx="1344" cy="1392"/>
          </a:xfrm>
        </p:grpSpPr>
        <p:grpSp>
          <p:nvGrpSpPr>
            <p:cNvPr id="70684" name="Group 4"/>
            <p:cNvGrpSpPr>
              <a:grpSpLocks/>
            </p:cNvGrpSpPr>
            <p:nvPr/>
          </p:nvGrpSpPr>
          <p:grpSpPr bwMode="auto">
            <a:xfrm>
              <a:off x="960" y="1920"/>
              <a:ext cx="1152" cy="1152"/>
              <a:chOff x="576" y="1728"/>
              <a:chExt cx="1152" cy="1152"/>
            </a:xfrm>
          </p:grpSpPr>
          <p:sp>
            <p:nvSpPr>
              <p:cNvPr id="70693" name="Rectangle 5"/>
              <p:cNvSpPr>
                <a:spLocks noChangeArrowheads="1"/>
              </p:cNvSpPr>
              <p:nvPr/>
            </p:nvSpPr>
            <p:spPr bwMode="auto">
              <a:xfrm>
                <a:off x="576" y="1728"/>
                <a:ext cx="1152" cy="115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70694" name="Rectangle 6"/>
              <p:cNvSpPr>
                <a:spLocks noChangeArrowheads="1"/>
              </p:cNvSpPr>
              <p:nvPr/>
            </p:nvSpPr>
            <p:spPr bwMode="auto">
              <a:xfrm>
                <a:off x="864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70695" name="Rectangle 7"/>
              <p:cNvSpPr>
                <a:spLocks noChangeArrowheads="1"/>
              </p:cNvSpPr>
              <p:nvPr/>
            </p:nvSpPr>
            <p:spPr bwMode="auto">
              <a:xfrm>
                <a:off x="1152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70696" name="Rectangle 8"/>
              <p:cNvSpPr>
                <a:spLocks noChangeArrowheads="1"/>
              </p:cNvSpPr>
              <p:nvPr/>
            </p:nvSpPr>
            <p:spPr bwMode="auto">
              <a:xfrm>
                <a:off x="864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70697" name="Rectangle 9"/>
              <p:cNvSpPr>
                <a:spLocks noChangeArrowheads="1"/>
              </p:cNvSpPr>
              <p:nvPr/>
            </p:nvSpPr>
            <p:spPr bwMode="auto">
              <a:xfrm>
                <a:off x="576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70698" name="Rectangle 10"/>
              <p:cNvSpPr>
                <a:spLocks noChangeArrowheads="1"/>
              </p:cNvSpPr>
              <p:nvPr/>
            </p:nvSpPr>
            <p:spPr bwMode="auto">
              <a:xfrm>
                <a:off x="1440" y="2304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70699" name="Rectangle 11"/>
              <p:cNvSpPr>
                <a:spLocks noChangeArrowheads="1"/>
              </p:cNvSpPr>
              <p:nvPr/>
            </p:nvSpPr>
            <p:spPr bwMode="auto">
              <a:xfrm>
                <a:off x="1152" y="2016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70700" name="Rectangle 12"/>
              <p:cNvSpPr>
                <a:spLocks noChangeArrowheads="1"/>
              </p:cNvSpPr>
              <p:nvPr/>
            </p:nvSpPr>
            <p:spPr bwMode="auto">
              <a:xfrm>
                <a:off x="576" y="2592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  <p:sp>
            <p:nvSpPr>
              <p:cNvPr id="70701" name="Rectangle 13"/>
              <p:cNvSpPr>
                <a:spLocks noChangeArrowheads="1"/>
              </p:cNvSpPr>
              <p:nvPr/>
            </p:nvSpPr>
            <p:spPr bwMode="auto">
              <a:xfrm>
                <a:off x="1440" y="1728"/>
                <a:ext cx="288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SzTx/>
                  <a:buFontTx/>
                  <a:buNone/>
                </a:pPr>
                <a:endParaRPr lang="en-US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70685" name="Text Box 14"/>
            <p:cNvSpPr txBox="1">
              <a:spLocks noChangeArrowheads="1"/>
            </p:cNvSpPr>
            <p:nvPr/>
          </p:nvSpPr>
          <p:spPr bwMode="auto">
            <a:xfrm>
              <a:off x="768" y="192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1</a:t>
              </a:r>
            </a:p>
          </p:txBody>
        </p:sp>
        <p:sp>
          <p:nvSpPr>
            <p:cNvPr id="70686" name="Text Box 15"/>
            <p:cNvSpPr txBox="1">
              <a:spLocks noChangeArrowheads="1"/>
            </p:cNvSpPr>
            <p:nvPr/>
          </p:nvSpPr>
          <p:spPr bwMode="auto">
            <a:xfrm>
              <a:off x="768" y="2496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3</a:t>
              </a:r>
            </a:p>
          </p:txBody>
        </p:sp>
        <p:sp>
          <p:nvSpPr>
            <p:cNvPr id="70687" name="Text Box 16"/>
            <p:cNvSpPr txBox="1">
              <a:spLocks noChangeArrowheads="1"/>
            </p:cNvSpPr>
            <p:nvPr/>
          </p:nvSpPr>
          <p:spPr bwMode="auto">
            <a:xfrm>
              <a:off x="768" y="2208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2</a:t>
              </a:r>
            </a:p>
          </p:txBody>
        </p:sp>
        <p:sp>
          <p:nvSpPr>
            <p:cNvPr id="70688" name="Text Box 17"/>
            <p:cNvSpPr txBox="1">
              <a:spLocks noChangeArrowheads="1"/>
            </p:cNvSpPr>
            <p:nvPr/>
          </p:nvSpPr>
          <p:spPr bwMode="auto">
            <a:xfrm>
              <a:off x="768" y="2784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4</a:t>
              </a:r>
            </a:p>
          </p:txBody>
        </p:sp>
        <p:sp>
          <p:nvSpPr>
            <p:cNvPr id="70689" name="Text Box 18"/>
            <p:cNvSpPr txBox="1">
              <a:spLocks noChangeArrowheads="1"/>
            </p:cNvSpPr>
            <p:nvPr/>
          </p:nvSpPr>
          <p:spPr bwMode="auto">
            <a:xfrm>
              <a:off x="1584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3</a:t>
              </a:r>
            </a:p>
          </p:txBody>
        </p:sp>
        <p:sp>
          <p:nvSpPr>
            <p:cNvPr id="70690" name="Text Box 19"/>
            <p:cNvSpPr txBox="1">
              <a:spLocks noChangeArrowheads="1"/>
            </p:cNvSpPr>
            <p:nvPr/>
          </p:nvSpPr>
          <p:spPr bwMode="auto">
            <a:xfrm>
              <a:off x="1296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2</a:t>
              </a:r>
            </a:p>
          </p:txBody>
        </p:sp>
        <p:sp>
          <p:nvSpPr>
            <p:cNvPr id="70691" name="Text Box 20"/>
            <p:cNvSpPr txBox="1">
              <a:spLocks noChangeArrowheads="1"/>
            </p:cNvSpPr>
            <p:nvPr/>
          </p:nvSpPr>
          <p:spPr bwMode="auto">
            <a:xfrm>
              <a:off x="1872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4</a:t>
              </a:r>
            </a:p>
          </p:txBody>
        </p:sp>
        <p:sp>
          <p:nvSpPr>
            <p:cNvPr id="70692" name="Text Box 21"/>
            <p:cNvSpPr txBox="1">
              <a:spLocks noChangeArrowheads="1"/>
            </p:cNvSpPr>
            <p:nvPr/>
          </p:nvSpPr>
          <p:spPr bwMode="auto">
            <a:xfrm>
              <a:off x="1008" y="1680"/>
              <a:ext cx="203" cy="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SzPct val="100000"/>
                <a:buChar char="–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1600">
                  <a:solidFill>
                    <a:schemeClr val="tx1"/>
                  </a:solidFill>
                  <a:latin typeface="Verdan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SzTx/>
                <a:buFontTx/>
                <a:buNone/>
              </a:pPr>
              <a:r>
                <a:rPr lang="en-US" sz="2000">
                  <a:latin typeface="Tahoma" panose="020B0604030504040204" pitchFamily="34" charset="0"/>
                </a:rPr>
                <a:t>1</a:t>
              </a:r>
            </a:p>
          </p:txBody>
        </p:sp>
      </p:grpSp>
      <p:grpSp>
        <p:nvGrpSpPr>
          <p:cNvPr id="70660" name="Group 22"/>
          <p:cNvGrpSpPr>
            <a:grpSpLocks/>
          </p:cNvGrpSpPr>
          <p:nvPr/>
        </p:nvGrpSpPr>
        <p:grpSpPr bwMode="auto">
          <a:xfrm>
            <a:off x="3810000" y="1600200"/>
            <a:ext cx="3759200" cy="3270250"/>
            <a:chOff x="2445" y="1344"/>
            <a:chExt cx="2368" cy="2060"/>
          </a:xfrm>
        </p:grpSpPr>
        <p:grpSp>
          <p:nvGrpSpPr>
            <p:cNvPr id="70673" name="Group 23"/>
            <p:cNvGrpSpPr>
              <a:grpSpLocks/>
            </p:cNvGrpSpPr>
            <p:nvPr/>
          </p:nvGrpSpPr>
          <p:grpSpPr bwMode="auto">
            <a:xfrm>
              <a:off x="2445" y="1344"/>
              <a:ext cx="2368" cy="2060"/>
              <a:chOff x="2445" y="1344"/>
              <a:chExt cx="2368" cy="2060"/>
            </a:xfrm>
          </p:grpSpPr>
          <p:sp>
            <p:nvSpPr>
              <p:cNvPr id="70680" name="Text Box 24"/>
              <p:cNvSpPr txBox="1">
                <a:spLocks noChangeArrowheads="1"/>
              </p:cNvSpPr>
              <p:nvPr/>
            </p:nvSpPr>
            <p:spPr bwMode="auto">
              <a:xfrm>
                <a:off x="2445" y="1344"/>
                <a:ext cx="90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solidFill>
                      <a:srgbClr val="FF3300"/>
                    </a:solidFill>
                    <a:latin typeface="Tahoma" panose="020B0604030504040204" pitchFamily="34" charset="0"/>
                  </a:rPr>
                  <a:t>X1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</a:t>
                </a:r>
                <a:r>
                  <a:rPr lang="en-US" sz="2400">
                    <a:solidFill>
                      <a:srgbClr val="FF3300"/>
                    </a:solidFill>
                    <a:latin typeface="Tahoma" panose="020B0604030504040204" pitchFamily="34" charset="0"/>
                  </a:rPr>
                  <a:t>1</a:t>
                </a:r>
                <a:r>
                  <a:rPr lang="en-US" sz="2400">
                    <a:latin typeface="Tahoma" panose="020B0604030504040204" pitchFamily="34" charset="0"/>
                  </a:rPr>
                  <a:t>,2,3,4}</a:t>
                </a:r>
              </a:p>
            </p:txBody>
          </p:sp>
          <p:sp>
            <p:nvSpPr>
              <p:cNvPr id="70681" name="Text Box 25"/>
              <p:cNvSpPr txBox="1">
                <a:spLocks noChangeArrowheads="1"/>
              </p:cNvSpPr>
              <p:nvPr/>
            </p:nvSpPr>
            <p:spPr bwMode="auto">
              <a:xfrm>
                <a:off x="2451" y="2880"/>
                <a:ext cx="885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solidFill>
                      <a:schemeClr val="hlink"/>
                    </a:solidFill>
                    <a:latin typeface="Tahoma" panose="020B0604030504040204" pitchFamily="34" charset="0"/>
                  </a:rPr>
                  <a:t>X3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</a:t>
                </a:r>
                <a:r>
                  <a:rPr lang="en-US" sz="2400">
                    <a:solidFill>
                      <a:schemeClr val="hlink"/>
                    </a:solidFill>
                    <a:latin typeface="Tahoma" panose="020B0604030504040204" pitchFamily="34" charset="0"/>
                  </a:rPr>
                  <a:t>2</a:t>
                </a:r>
                <a:r>
                  <a:rPr lang="en-US" sz="2400">
                    <a:latin typeface="Tahoma" panose="020B0604030504040204" pitchFamily="34" charset="0"/>
                  </a:rPr>
                  <a:t>,  , }</a:t>
                </a:r>
              </a:p>
            </p:txBody>
          </p:sp>
          <p:sp>
            <p:nvSpPr>
              <p:cNvPr id="70682" name="Text Box 26"/>
              <p:cNvSpPr txBox="1">
                <a:spLocks noChangeArrowheads="1"/>
              </p:cNvSpPr>
              <p:nvPr/>
            </p:nvSpPr>
            <p:spPr bwMode="auto">
              <a:xfrm>
                <a:off x="3853" y="2880"/>
                <a:ext cx="96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X4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  ,  ,  }</a:t>
                </a:r>
              </a:p>
            </p:txBody>
          </p:sp>
          <p:sp>
            <p:nvSpPr>
              <p:cNvPr id="70683" name="Text Box 27"/>
              <p:cNvSpPr txBox="1">
                <a:spLocks noChangeArrowheads="1"/>
              </p:cNvSpPr>
              <p:nvPr/>
            </p:nvSpPr>
            <p:spPr bwMode="auto">
              <a:xfrm>
                <a:off x="3869" y="1344"/>
                <a:ext cx="930" cy="52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SzPct val="100000"/>
                  <a:buChar char="–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1600">
                    <a:solidFill>
                      <a:schemeClr val="tx1"/>
                    </a:solidFill>
                    <a:latin typeface="Verdan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solidFill>
                      <a:schemeClr val="hlink"/>
                    </a:solidFill>
                    <a:latin typeface="Tahoma" panose="020B0604030504040204" pitchFamily="34" charset="0"/>
                  </a:rPr>
                  <a:t>X2</a:t>
                </a:r>
              </a:p>
              <a:p>
                <a:pPr algn="ctr" eaLnBrk="1" hangingPunct="1">
                  <a:spcBef>
                    <a:spcPct val="0"/>
                  </a:spcBef>
                  <a:buSzTx/>
                  <a:buFontTx/>
                  <a:buNone/>
                </a:pPr>
                <a:r>
                  <a:rPr lang="en-US" sz="2400">
                    <a:latin typeface="Tahoma" panose="020B0604030504040204" pitchFamily="34" charset="0"/>
                  </a:rPr>
                  <a:t>{  ,  ,</a:t>
                </a:r>
                <a:r>
                  <a:rPr lang="en-US" sz="2400">
                    <a:solidFill>
                      <a:schemeClr val="hlink"/>
                    </a:solidFill>
                    <a:latin typeface="Tahoma" panose="020B0604030504040204" pitchFamily="34" charset="0"/>
                  </a:rPr>
                  <a:t>3</a:t>
                </a:r>
                <a:r>
                  <a:rPr lang="en-US" sz="2400">
                    <a:latin typeface="Tahoma" panose="020B0604030504040204" pitchFamily="34" charset="0"/>
                  </a:rPr>
                  <a:t>,4}</a:t>
                </a:r>
              </a:p>
            </p:txBody>
          </p:sp>
        </p:grpSp>
        <p:sp>
          <p:nvSpPr>
            <p:cNvPr id="70674" name="Line 28"/>
            <p:cNvSpPr>
              <a:spLocks noChangeShapeType="1"/>
            </p:cNvSpPr>
            <p:nvPr/>
          </p:nvSpPr>
          <p:spPr bwMode="auto">
            <a:xfrm>
              <a:off x="3360" y="158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0675" name="Line 29"/>
            <p:cNvSpPr>
              <a:spLocks noChangeShapeType="1"/>
            </p:cNvSpPr>
            <p:nvPr/>
          </p:nvSpPr>
          <p:spPr bwMode="auto">
            <a:xfrm>
              <a:off x="2928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0676" name="Line 30"/>
            <p:cNvSpPr>
              <a:spLocks noChangeShapeType="1"/>
            </p:cNvSpPr>
            <p:nvPr/>
          </p:nvSpPr>
          <p:spPr bwMode="auto">
            <a:xfrm>
              <a:off x="3360" y="3120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0677" name="Line 31"/>
            <p:cNvSpPr>
              <a:spLocks noChangeShapeType="1"/>
            </p:cNvSpPr>
            <p:nvPr/>
          </p:nvSpPr>
          <p:spPr bwMode="auto">
            <a:xfrm>
              <a:off x="4320" y="1872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0678" name="Line 32"/>
            <p:cNvSpPr>
              <a:spLocks noChangeShapeType="1"/>
            </p:cNvSpPr>
            <p:nvPr/>
          </p:nvSpPr>
          <p:spPr bwMode="auto">
            <a:xfrm>
              <a:off x="3312" y="1872"/>
              <a:ext cx="57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0679" name="Line 33"/>
            <p:cNvSpPr>
              <a:spLocks noChangeShapeType="1"/>
            </p:cNvSpPr>
            <p:nvPr/>
          </p:nvSpPr>
          <p:spPr bwMode="auto">
            <a:xfrm flipH="1">
              <a:off x="3360" y="1872"/>
              <a:ext cx="528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70661" name="AutoShape 34"/>
          <p:cNvSpPr>
            <a:spLocks noChangeArrowheads="1"/>
          </p:cNvSpPr>
          <p:nvPr/>
        </p:nvSpPr>
        <p:spPr bwMode="auto">
          <a:xfrm>
            <a:off x="1066800" y="25146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70662" name="Oval 35"/>
          <p:cNvSpPr>
            <a:spLocks noChangeArrowheads="1"/>
          </p:cNvSpPr>
          <p:nvPr/>
        </p:nvSpPr>
        <p:spPr bwMode="auto">
          <a:xfrm>
            <a:off x="16002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70663" name="Oval 36"/>
          <p:cNvSpPr>
            <a:spLocks noChangeArrowheads="1"/>
          </p:cNvSpPr>
          <p:nvPr/>
        </p:nvSpPr>
        <p:spPr bwMode="auto">
          <a:xfrm>
            <a:off x="20574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70664" name="Oval 37"/>
          <p:cNvSpPr>
            <a:spLocks noChangeArrowheads="1"/>
          </p:cNvSpPr>
          <p:nvPr/>
        </p:nvSpPr>
        <p:spPr bwMode="auto">
          <a:xfrm>
            <a:off x="2514600" y="25908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70665" name="Oval 38"/>
          <p:cNvSpPr>
            <a:spLocks noChangeArrowheads="1"/>
          </p:cNvSpPr>
          <p:nvPr/>
        </p:nvSpPr>
        <p:spPr bwMode="auto">
          <a:xfrm>
            <a:off x="2514600" y="39624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70666" name="Oval 39"/>
          <p:cNvSpPr>
            <a:spLocks noChangeArrowheads="1"/>
          </p:cNvSpPr>
          <p:nvPr/>
        </p:nvSpPr>
        <p:spPr bwMode="auto">
          <a:xfrm>
            <a:off x="2057400" y="3505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70667" name="AutoShape 40"/>
          <p:cNvSpPr>
            <a:spLocks noChangeArrowheads="1"/>
          </p:cNvSpPr>
          <p:nvPr/>
        </p:nvSpPr>
        <p:spPr bwMode="auto">
          <a:xfrm>
            <a:off x="1524000" y="38862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70668" name="Oval 41"/>
          <p:cNvSpPr>
            <a:spLocks noChangeArrowheads="1"/>
          </p:cNvSpPr>
          <p:nvPr/>
        </p:nvSpPr>
        <p:spPr bwMode="auto">
          <a:xfrm>
            <a:off x="1600200" y="30480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70669" name="Oval 42"/>
          <p:cNvSpPr>
            <a:spLocks noChangeArrowheads="1"/>
          </p:cNvSpPr>
          <p:nvPr/>
        </p:nvSpPr>
        <p:spPr bwMode="auto">
          <a:xfrm>
            <a:off x="2057400" y="39624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70670" name="Oval 43"/>
          <p:cNvSpPr>
            <a:spLocks noChangeArrowheads="1"/>
          </p:cNvSpPr>
          <p:nvPr/>
        </p:nvSpPr>
        <p:spPr bwMode="auto">
          <a:xfrm>
            <a:off x="2514600" y="30480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70671" name="Oval 44"/>
          <p:cNvSpPr>
            <a:spLocks noChangeArrowheads="1"/>
          </p:cNvSpPr>
          <p:nvPr/>
        </p:nvSpPr>
        <p:spPr bwMode="auto">
          <a:xfrm>
            <a:off x="2514600" y="3505200"/>
            <a:ext cx="304800" cy="304800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70672" name="AutoShape 45"/>
          <p:cNvSpPr>
            <a:spLocks noChangeArrowheads="1"/>
          </p:cNvSpPr>
          <p:nvPr/>
        </p:nvSpPr>
        <p:spPr bwMode="auto">
          <a:xfrm>
            <a:off x="1981200" y="2971800"/>
            <a:ext cx="457200" cy="457200"/>
          </a:xfrm>
          <a:prstGeom prst="star4">
            <a:avLst>
              <a:gd name="adj" fmla="val 12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en-US">
              <a:latin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642665" y="5185317"/>
            <a:ext cx="1743869" cy="825190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r>
              <a:rPr lang="en-US" sz="2400" smtClean="0"/>
              <a:t>Time to backtrack.</a:t>
            </a:r>
          </a:p>
        </p:txBody>
      </p:sp>
      <p:cxnSp>
        <p:nvCxnSpPr>
          <p:cNvPr id="46" name="Straight Arrow Connector 45"/>
          <p:cNvCxnSpPr>
            <a:stCxn id="45" idx="0"/>
          </p:cNvCxnSpPr>
          <p:nvPr/>
        </p:nvCxnSpPr>
        <p:spPr>
          <a:xfrm flipV="1">
            <a:off x="2514600" y="4465676"/>
            <a:ext cx="152400" cy="7196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>
            <a:stCxn id="45" idx="0"/>
          </p:cNvCxnSpPr>
          <p:nvPr/>
        </p:nvCxnSpPr>
        <p:spPr>
          <a:xfrm flipV="1">
            <a:off x="2514600" y="4984595"/>
            <a:ext cx="3886200" cy="20072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1385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49" y="1825625"/>
            <a:ext cx="8127423" cy="4530728"/>
          </a:xfrm>
        </p:spPr>
        <p:txBody>
          <a:bodyPr>
            <a:normAutofit/>
          </a:bodyPr>
          <a:lstStyle/>
          <a:p>
            <a:r>
              <a:rPr lang="en-US" smtClean="0"/>
              <a:t>A finite </a:t>
            </a:r>
            <a:r>
              <a:rPr lang="en-US"/>
              <a:t>set of </a:t>
            </a:r>
            <a:r>
              <a:rPr lang="en-US" smtClean="0"/>
              <a:t>variables: </a:t>
            </a:r>
            <a:r>
              <a:rPr lang="en-US"/>
              <a:t>X1, X2, …, Xn</a:t>
            </a:r>
          </a:p>
          <a:p>
            <a:endParaRPr lang="en-US"/>
          </a:p>
          <a:p>
            <a:r>
              <a:rPr lang="en-US" smtClean="0"/>
              <a:t>A domain (set) </a:t>
            </a:r>
            <a:r>
              <a:rPr lang="en-US"/>
              <a:t>of </a:t>
            </a:r>
            <a:r>
              <a:rPr lang="en-US" smtClean="0"/>
              <a:t>values </a:t>
            </a:r>
            <a:r>
              <a:rPr lang="en-US"/>
              <a:t>for each </a:t>
            </a:r>
            <a:r>
              <a:rPr lang="en-US" smtClean="0"/>
              <a:t>variable: </a:t>
            </a:r>
          </a:p>
          <a:p>
            <a:pPr lvl="1"/>
            <a:r>
              <a:rPr lang="en-US" smtClean="0"/>
              <a:t>D1</a:t>
            </a:r>
            <a:r>
              <a:rPr lang="en-US"/>
              <a:t>, D2, …, Dn</a:t>
            </a:r>
          </a:p>
          <a:p>
            <a:endParaRPr lang="en-US"/>
          </a:p>
          <a:p>
            <a:r>
              <a:rPr lang="en-US" smtClean="0"/>
              <a:t>A finite </a:t>
            </a:r>
            <a:r>
              <a:rPr lang="en-US"/>
              <a:t>set of </a:t>
            </a:r>
            <a:r>
              <a:rPr lang="en-US" smtClean="0"/>
              <a:t>constraints: </a:t>
            </a:r>
            <a:r>
              <a:rPr lang="en-US"/>
              <a:t>C1, C2, …, Cm</a:t>
            </a:r>
          </a:p>
          <a:p>
            <a:pPr lvl="1"/>
            <a:r>
              <a:rPr lang="en-US" smtClean="0"/>
              <a:t>each </a:t>
            </a:r>
            <a:r>
              <a:rPr lang="en-US"/>
              <a:t>constraint Ci limits the values that </a:t>
            </a:r>
            <a:r>
              <a:rPr lang="en-US" smtClean="0"/>
              <a:t>the variables </a:t>
            </a:r>
            <a:r>
              <a:rPr lang="en-US"/>
              <a:t>can take, </a:t>
            </a:r>
            <a:r>
              <a:rPr lang="en-US" smtClean="0"/>
              <a:t>e.g</a:t>
            </a:r>
            <a:r>
              <a:rPr lang="en-US"/>
              <a:t>., X1 ≠ X2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2. Model a Problem in CP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5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12289"/>
            <a:ext cx="7772400" cy="765172"/>
          </a:xfrm>
        </p:spPr>
        <p:txBody>
          <a:bodyPr/>
          <a:lstStyle/>
          <a:p>
            <a:pPr eaLnBrk="1" hangingPunct="1"/>
            <a:r>
              <a:rPr lang="en-US" smtClean="0"/>
              <a:t>7.3. Min-Conflicts</a:t>
            </a:r>
          </a:p>
        </p:txBody>
      </p:sp>
      <p:pic>
        <p:nvPicPr>
          <p:cNvPr id="91140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33500" y="1510506"/>
            <a:ext cx="6324600" cy="2533650"/>
          </a:xfrm>
          <a:noFill/>
        </p:spPr>
      </p:pic>
      <p:grpSp>
        <p:nvGrpSpPr>
          <p:cNvPr id="91141" name="Group 5"/>
          <p:cNvGrpSpPr>
            <a:grpSpLocks/>
          </p:cNvGrpSpPr>
          <p:nvPr/>
        </p:nvGrpSpPr>
        <p:grpSpPr bwMode="auto">
          <a:xfrm>
            <a:off x="1905000" y="1938497"/>
            <a:ext cx="914400" cy="457200"/>
            <a:chOff x="1392" y="2064"/>
            <a:chExt cx="576" cy="288"/>
          </a:xfrm>
        </p:grpSpPr>
        <p:sp>
          <p:nvSpPr>
            <p:cNvPr id="91150" name="Line 6"/>
            <p:cNvSpPr>
              <a:spLocks noChangeShapeType="1"/>
            </p:cNvSpPr>
            <p:nvPr/>
          </p:nvSpPr>
          <p:spPr bwMode="auto">
            <a:xfrm>
              <a:off x="1392" y="2112"/>
              <a:ext cx="144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51" name="Line 7"/>
            <p:cNvSpPr>
              <a:spLocks noChangeShapeType="1"/>
            </p:cNvSpPr>
            <p:nvPr/>
          </p:nvSpPr>
          <p:spPr bwMode="auto">
            <a:xfrm flipV="1">
              <a:off x="1632" y="2112"/>
              <a:ext cx="144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52" name="Line 8"/>
            <p:cNvSpPr>
              <a:spLocks noChangeShapeType="1"/>
            </p:cNvSpPr>
            <p:nvPr/>
          </p:nvSpPr>
          <p:spPr bwMode="auto">
            <a:xfrm>
              <a:off x="1872" y="2112"/>
              <a:ext cx="96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53" name="Line 9"/>
            <p:cNvSpPr>
              <a:spLocks noChangeShapeType="1"/>
            </p:cNvSpPr>
            <p:nvPr/>
          </p:nvSpPr>
          <p:spPr bwMode="auto">
            <a:xfrm flipH="1">
              <a:off x="1392" y="2064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54" name="Line 10"/>
            <p:cNvSpPr>
              <a:spLocks noChangeShapeType="1"/>
            </p:cNvSpPr>
            <p:nvPr/>
          </p:nvSpPr>
          <p:spPr bwMode="auto">
            <a:xfrm flipH="1">
              <a:off x="1680" y="2352"/>
              <a:ext cx="28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91142" name="Text Box 11"/>
          <p:cNvSpPr txBox="1">
            <a:spLocks noChangeArrowheads="1"/>
          </p:cNvSpPr>
          <p:nvPr/>
        </p:nvSpPr>
        <p:spPr bwMode="auto">
          <a:xfrm>
            <a:off x="1889760" y="3783805"/>
            <a:ext cx="10246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2000" smtClean="0">
                <a:solidFill>
                  <a:srgbClr val="FF0000"/>
                </a:solidFill>
              </a:rPr>
              <a:t>hits=5</a:t>
            </a:r>
            <a:endParaRPr lang="en-US" sz="2000">
              <a:solidFill>
                <a:srgbClr val="FF0000"/>
              </a:solidFill>
            </a:endParaRPr>
          </a:p>
        </p:txBody>
      </p:sp>
      <p:grpSp>
        <p:nvGrpSpPr>
          <p:cNvPr id="91143" name="Group 12"/>
          <p:cNvGrpSpPr>
            <a:grpSpLocks/>
          </p:cNvGrpSpPr>
          <p:nvPr/>
        </p:nvGrpSpPr>
        <p:grpSpPr bwMode="auto">
          <a:xfrm>
            <a:off x="4114800" y="1938497"/>
            <a:ext cx="609600" cy="381000"/>
            <a:chOff x="3072" y="2064"/>
            <a:chExt cx="384" cy="240"/>
          </a:xfrm>
        </p:grpSpPr>
        <p:sp>
          <p:nvSpPr>
            <p:cNvPr id="91147" name="Line 13"/>
            <p:cNvSpPr>
              <a:spLocks noChangeShapeType="1"/>
            </p:cNvSpPr>
            <p:nvPr/>
          </p:nvSpPr>
          <p:spPr bwMode="auto">
            <a:xfrm>
              <a:off x="3072" y="2112"/>
              <a:ext cx="144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48" name="Line 14"/>
            <p:cNvSpPr>
              <a:spLocks noChangeShapeType="1"/>
            </p:cNvSpPr>
            <p:nvPr/>
          </p:nvSpPr>
          <p:spPr bwMode="auto">
            <a:xfrm flipV="1">
              <a:off x="3312" y="2112"/>
              <a:ext cx="144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49" name="Line 15"/>
            <p:cNvSpPr>
              <a:spLocks noChangeShapeType="1"/>
            </p:cNvSpPr>
            <p:nvPr/>
          </p:nvSpPr>
          <p:spPr bwMode="auto">
            <a:xfrm flipH="1">
              <a:off x="3072" y="2064"/>
              <a:ext cx="384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91144" name="Rectangle 16"/>
          <p:cNvSpPr>
            <a:spLocks noChangeArrowheads="1"/>
          </p:cNvSpPr>
          <p:nvPr/>
        </p:nvSpPr>
        <p:spPr bwMode="auto">
          <a:xfrm>
            <a:off x="4097780" y="3763710"/>
            <a:ext cx="10246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2000" smtClean="0">
                <a:solidFill>
                  <a:srgbClr val="FF0000"/>
                </a:solidFill>
              </a:rPr>
              <a:t>hits=3</a:t>
            </a:r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91145" name="Line 17"/>
          <p:cNvSpPr>
            <a:spLocks noChangeShapeType="1"/>
          </p:cNvSpPr>
          <p:nvPr/>
        </p:nvSpPr>
        <p:spPr bwMode="auto">
          <a:xfrm>
            <a:off x="6426200" y="1976597"/>
            <a:ext cx="457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1146" name="Rectangle 18"/>
          <p:cNvSpPr>
            <a:spLocks noChangeArrowheads="1"/>
          </p:cNvSpPr>
          <p:nvPr/>
        </p:nvSpPr>
        <p:spPr bwMode="auto">
          <a:xfrm>
            <a:off x="6461760" y="3783805"/>
            <a:ext cx="10246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100000"/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SzPct val="100000"/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sz="2000" smtClean="0">
                <a:solidFill>
                  <a:srgbClr val="FF0000"/>
                </a:solidFill>
              </a:rPr>
              <a:t>hits=1</a:t>
            </a:r>
            <a:endParaRPr lang="en-US" sz="2000">
              <a:solidFill>
                <a:srgbClr val="FF0000"/>
              </a:solidFill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>
          <a:xfrm>
            <a:off x="938212" y="4457381"/>
            <a:ext cx="7886700" cy="1588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smtClean="0"/>
              <a:t>Select a value for a variable that results in the fewest conflicts with all the other variables.</a:t>
            </a:r>
          </a:p>
        </p:txBody>
      </p:sp>
    </p:spTree>
    <p:extLst>
      <p:ext uri="{BB962C8B-B14F-4D97-AF65-F5344CB8AC3E}">
        <p14:creationId xmlns:p14="http://schemas.microsoft.com/office/powerpoint/2010/main" val="354987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CP is becoming </a:t>
            </a:r>
            <a:r>
              <a:rPr lang="en-US"/>
              <a:t>a standard technique </a:t>
            </a:r>
            <a:r>
              <a:rPr lang="en-US" smtClean="0"/>
              <a:t>for </a:t>
            </a:r>
            <a:r>
              <a:rPr lang="en-US"/>
              <a:t>solving combinatorial problems, along with </a:t>
            </a:r>
            <a:r>
              <a:rPr lang="en-US" smtClean="0"/>
              <a:t>linear/integer </a:t>
            </a:r>
            <a:r>
              <a:rPr lang="en-US"/>
              <a:t>programming</a:t>
            </a:r>
            <a:r>
              <a:rPr lang="en-US" smtClean="0"/>
              <a:t>.</a:t>
            </a:r>
          </a:p>
          <a:p>
            <a:endParaRPr lang="en-US"/>
          </a:p>
          <a:p>
            <a:r>
              <a:rPr lang="en-US" smtClean="0"/>
              <a:t>Specific propagation, branching, and search </a:t>
            </a:r>
            <a:r>
              <a:rPr lang="en-US"/>
              <a:t>algorithms will be developed </a:t>
            </a:r>
            <a:r>
              <a:rPr lang="en-US" smtClean="0"/>
              <a:t>for specific </a:t>
            </a:r>
            <a:r>
              <a:rPr lang="en-US"/>
              <a:t>domains. </a:t>
            </a:r>
          </a:p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8. The Future for CP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927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42</a:t>
            </a:fld>
            <a:endParaRPr lang="en-US"/>
          </a:p>
        </p:txBody>
      </p:sp>
      <p:pic>
        <p:nvPicPr>
          <p:cNvPr id="7170" name="Picture 2" descr="http://images.slideplayer.com/27/8923796/slides/slide_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704" y="169358"/>
            <a:ext cx="8467725" cy="654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4526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53234"/>
          </a:xfrm>
        </p:spPr>
        <p:txBody>
          <a:bodyPr>
            <a:normAutofit/>
          </a:bodyPr>
          <a:lstStyle/>
          <a:p>
            <a:r>
              <a:rPr lang="en-US" smtClean="0">
                <a:solidFill>
                  <a:srgbClr val="00B0F0"/>
                </a:solidFill>
              </a:rPr>
              <a:t>MiniZinc</a:t>
            </a:r>
            <a:r>
              <a:rPr lang="en-US" smtClean="0"/>
              <a:t>: language independent</a:t>
            </a:r>
          </a:p>
          <a:p>
            <a:r>
              <a:rPr lang="en-US" smtClean="0"/>
              <a:t>CHIP: C</a:t>
            </a:r>
            <a:r>
              <a:rPr lang="en-US"/>
              <a:t>++ and </a:t>
            </a:r>
            <a:r>
              <a:rPr lang="en-US" smtClean="0"/>
              <a:t>C (proprietary</a:t>
            </a:r>
            <a:r>
              <a:rPr lang="en-US"/>
              <a:t>)</a:t>
            </a:r>
          </a:p>
          <a:p>
            <a:r>
              <a:rPr lang="en-US" smtClean="0"/>
              <a:t>Choco: Java</a:t>
            </a:r>
          </a:p>
          <a:p>
            <a:r>
              <a:rPr lang="en-US" smtClean="0"/>
              <a:t>ECLiPSe: Prolog</a:t>
            </a:r>
            <a:endParaRPr lang="en-US"/>
          </a:p>
          <a:p>
            <a:r>
              <a:rPr lang="en-US" smtClean="0"/>
              <a:t>Gecode: </a:t>
            </a:r>
            <a:r>
              <a:rPr lang="en-US"/>
              <a:t>C</a:t>
            </a:r>
            <a:r>
              <a:rPr lang="en-US" smtClean="0"/>
              <a:t>++, Python</a:t>
            </a:r>
            <a:endParaRPr lang="en-US"/>
          </a:p>
          <a:p>
            <a:r>
              <a:rPr lang="en-US"/>
              <a:t>Google </a:t>
            </a:r>
            <a:r>
              <a:rPr lang="en-US" smtClean="0"/>
              <a:t>or-tools: </a:t>
            </a:r>
            <a:r>
              <a:rPr lang="en-US"/>
              <a:t>Python, Java, C++ and .</a:t>
            </a:r>
            <a:r>
              <a:rPr lang="en-US" smtClean="0"/>
              <a:t>NET</a:t>
            </a:r>
          </a:p>
          <a:p>
            <a:r>
              <a:rPr lang="en-US" smtClean="0"/>
              <a:t>JaCoP: Java</a:t>
            </a:r>
            <a:endParaRPr lang="en-US"/>
          </a:p>
          <a:p>
            <a:r>
              <a:rPr lang="en-US" smtClean="0"/>
              <a:t>SICStus Prolog</a:t>
            </a:r>
            <a:endParaRPr lang="en-US"/>
          </a:p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500062"/>
            <a:ext cx="7886700" cy="1325563"/>
          </a:xfrm>
        </p:spPr>
        <p:txBody>
          <a:bodyPr/>
          <a:lstStyle/>
          <a:p>
            <a:r>
              <a:rPr lang="en-GB" sz="3200" smtClean="0">
                <a:solidFill>
                  <a:srgbClr val="000000"/>
                </a:solidFill>
              </a:rPr>
              <a:t>9. Some </a:t>
            </a:r>
            <a:r>
              <a:rPr lang="en-GB" sz="3200">
                <a:solidFill>
                  <a:srgbClr val="000000"/>
                </a:solidFill>
              </a:rPr>
              <a:t>CP </a:t>
            </a:r>
            <a:r>
              <a:rPr lang="en-GB" sz="3200" smtClean="0">
                <a:solidFill>
                  <a:srgbClr val="000000"/>
                </a:solidFill>
              </a:rPr>
              <a:t>Systems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383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8650" y="1825625"/>
            <a:ext cx="7991244" cy="4351338"/>
          </a:xfrm>
        </p:spPr>
        <p:txBody>
          <a:bodyPr/>
          <a:lstStyle/>
          <a:p>
            <a:r>
              <a:rPr lang="en-US" smtClean="0"/>
              <a:t>Chapter 6 </a:t>
            </a:r>
            <a:r>
              <a:rPr lang="en-US"/>
              <a:t>of </a:t>
            </a:r>
            <a:r>
              <a:rPr lang="en-US" smtClean="0"/>
              <a:t>"</a:t>
            </a:r>
            <a:r>
              <a:rPr lang="en-US" i="1" smtClean="0"/>
              <a:t>Artificial </a:t>
            </a:r>
            <a:r>
              <a:rPr lang="en-US" i="1"/>
              <a:t>Intelligence: A Modern </a:t>
            </a:r>
            <a:r>
              <a:rPr lang="en-US" i="1" smtClean="0"/>
              <a:t>Approach</a:t>
            </a:r>
            <a:r>
              <a:rPr lang="en-US" smtClean="0"/>
              <a:t>" </a:t>
            </a:r>
            <a:r>
              <a:rPr lang="en-US"/>
              <a:t>(AIMA), Russell and </a:t>
            </a:r>
            <a:r>
              <a:rPr lang="en-US" smtClean="0"/>
              <a:t>Norvig, 3rd ed.</a:t>
            </a:r>
          </a:p>
          <a:p>
            <a:pPr lvl="1"/>
            <a:r>
              <a:rPr lang="en-US"/>
              <a:t>http://</a:t>
            </a:r>
            <a:r>
              <a:rPr lang="en-US" smtClean="0"/>
              <a:t>aima.cs.berkeley.edu/2nd-ed/newchap05.pdf</a:t>
            </a:r>
          </a:p>
          <a:p>
            <a:pPr lvl="1"/>
            <a:endParaRPr lang="en-US"/>
          </a:p>
          <a:p>
            <a:r>
              <a:rPr lang="en-US"/>
              <a:t>MiniZinc tutorial</a:t>
            </a:r>
          </a:p>
          <a:p>
            <a:pPr lvl="1"/>
            <a:r>
              <a:rPr lang="en-US"/>
              <a:t>http://</a:t>
            </a:r>
            <a:r>
              <a:rPr lang="en-US" smtClean="0"/>
              <a:t>www.minizinc.org/downloads/doc-latest/</a:t>
            </a:r>
            <a:br>
              <a:rPr lang="en-US" smtClean="0"/>
            </a:br>
            <a:r>
              <a:rPr lang="en-US" smtClean="0"/>
              <a:t>minizinc-tute.pdf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10. More Information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726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Cryptarithmetic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7230" y="1690691"/>
            <a:ext cx="7818120" cy="100584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smtClean="0"/>
              <a:t>Find the digits corresponding to the letters: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4283" y="3088341"/>
            <a:ext cx="3165542" cy="2212949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029" y="2941294"/>
            <a:ext cx="2558044" cy="226098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6334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Modeling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920" y="1524000"/>
            <a:ext cx="7787640" cy="4876800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Variables={S,E,N,D,M,O,R,Y}</a:t>
            </a:r>
          </a:p>
          <a:p>
            <a:r>
              <a:rPr lang="en-US" smtClean="0"/>
              <a:t>Domain={0,1,2,3,4,5,6,7,8,9}</a:t>
            </a:r>
          </a:p>
          <a:p>
            <a:r>
              <a:rPr lang="en-US" smtClean="0"/>
              <a:t>Constraints</a:t>
            </a:r>
          </a:p>
          <a:p>
            <a:pPr lvl="1"/>
            <a:r>
              <a:rPr lang="en-US" smtClean="0"/>
              <a:t>The variables are </a:t>
            </a:r>
            <a:r>
              <a:rPr lang="en-US" b="1" smtClean="0">
                <a:solidFill>
                  <a:srgbClr val="0070C0"/>
                </a:solidFill>
              </a:rPr>
              <a:t>all different</a:t>
            </a:r>
          </a:p>
          <a:p>
            <a:pPr lvl="1"/>
            <a:r>
              <a:rPr lang="en-US" smtClean="0"/>
              <a:t>S != 0, M != 0</a:t>
            </a:r>
            <a:br>
              <a:rPr lang="en-US" smtClean="0"/>
            </a:br>
            <a:endParaRPr lang="en-US" smtClean="0"/>
          </a:p>
          <a:p>
            <a:pPr lvl="1"/>
            <a:r>
              <a:rPr lang="en-US" sz="2800" smtClean="0"/>
              <a:t> S*10</a:t>
            </a:r>
            <a:r>
              <a:rPr lang="en-US" sz="2800" baseline="30000" smtClean="0"/>
              <a:t>3</a:t>
            </a:r>
            <a:r>
              <a:rPr lang="en-US" sz="2800" smtClean="0"/>
              <a:t>+E*10</a:t>
            </a:r>
            <a:r>
              <a:rPr lang="en-US" sz="2800" baseline="30000" smtClean="0"/>
              <a:t>2</a:t>
            </a:r>
            <a:r>
              <a:rPr lang="en-US" sz="2800" smtClean="0"/>
              <a:t>+N*10+D  {SEND}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smtClean="0"/>
              <a:t>   + M*10</a:t>
            </a:r>
            <a:r>
              <a:rPr lang="en-US" baseline="30000" smtClean="0"/>
              <a:t>3</a:t>
            </a:r>
            <a:r>
              <a:rPr lang="en-US" smtClean="0"/>
              <a:t>+O*10</a:t>
            </a:r>
            <a:r>
              <a:rPr lang="en-US" baseline="30000" smtClean="0"/>
              <a:t>2</a:t>
            </a:r>
            <a:r>
              <a:rPr lang="en-US" smtClean="0"/>
              <a:t>+R*10+E {MORE} =    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    M*10</a:t>
            </a:r>
            <a:r>
              <a:rPr lang="en-US" baseline="30000" smtClean="0"/>
              <a:t>4</a:t>
            </a:r>
            <a:r>
              <a:rPr lang="en-US" smtClean="0"/>
              <a:t>+O*10</a:t>
            </a:r>
            <a:r>
              <a:rPr lang="en-US" baseline="30000" smtClean="0"/>
              <a:t>3</a:t>
            </a:r>
            <a:r>
              <a:rPr lang="en-US" smtClean="0"/>
              <a:t>+N*10</a:t>
            </a:r>
            <a:r>
              <a:rPr lang="en-US" baseline="30000" smtClean="0"/>
              <a:t>2</a:t>
            </a:r>
            <a:r>
              <a:rPr lang="en-US" smtClean="0"/>
              <a:t>+E*10+Y {MONEY}</a:t>
            </a:r>
          </a:p>
          <a:p>
            <a:pPr lvl="1">
              <a:buFont typeface="Wingdings" panose="05000000000000000000" pitchFamily="2" charset="2"/>
              <a:buNone/>
            </a:pPr>
            <a:r>
              <a:rPr lang="en-US" smtClean="0"/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643" y="1524000"/>
            <a:ext cx="2725032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676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Coding Cryptarithmetic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49" y="1836234"/>
            <a:ext cx="7203688" cy="405161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/>
              <a:t>var </a:t>
            </a:r>
            <a:r>
              <a:rPr lang="en-US" sz="2000">
                <a:solidFill>
                  <a:srgbClr val="FF0000"/>
                </a:solidFill>
              </a:rPr>
              <a:t>1</a:t>
            </a:r>
            <a:r>
              <a:rPr lang="en-US" sz="2000"/>
              <a:t>..9: </a:t>
            </a:r>
            <a:r>
              <a:rPr lang="en-US" sz="2000" smtClean="0"/>
              <a:t>S;  var </a:t>
            </a:r>
            <a:r>
              <a:rPr lang="en-US" sz="2000"/>
              <a:t>0..9: </a:t>
            </a:r>
            <a:r>
              <a:rPr lang="en-US" sz="2000" smtClean="0"/>
              <a:t>E;  </a:t>
            </a:r>
          </a:p>
          <a:p>
            <a:pPr>
              <a:buNone/>
            </a:pPr>
            <a:r>
              <a:rPr lang="en-US" sz="2000" smtClean="0"/>
              <a:t>var </a:t>
            </a:r>
            <a:r>
              <a:rPr lang="en-US" sz="2000"/>
              <a:t>0..9: </a:t>
            </a:r>
            <a:r>
              <a:rPr lang="en-US" sz="2000" smtClean="0"/>
              <a:t>N;  var </a:t>
            </a:r>
            <a:r>
              <a:rPr lang="en-US" sz="2000"/>
              <a:t>0..9: D;</a:t>
            </a:r>
          </a:p>
          <a:p>
            <a:pPr>
              <a:buNone/>
            </a:pPr>
            <a:r>
              <a:rPr lang="en-US" sz="2000"/>
              <a:t>var </a:t>
            </a:r>
            <a:r>
              <a:rPr lang="en-US" sz="2000">
                <a:solidFill>
                  <a:srgbClr val="FF0000"/>
                </a:solidFill>
              </a:rPr>
              <a:t>1</a:t>
            </a:r>
            <a:r>
              <a:rPr lang="en-US" sz="2000"/>
              <a:t>..9: </a:t>
            </a:r>
            <a:r>
              <a:rPr lang="en-US" sz="2000" smtClean="0"/>
              <a:t>M;  var </a:t>
            </a:r>
            <a:r>
              <a:rPr lang="en-US" sz="2000"/>
              <a:t>0..9: </a:t>
            </a:r>
            <a:r>
              <a:rPr lang="en-US" sz="2000" smtClean="0"/>
              <a:t>O;  </a:t>
            </a:r>
          </a:p>
          <a:p>
            <a:pPr>
              <a:buNone/>
            </a:pPr>
            <a:r>
              <a:rPr lang="en-US" sz="2000" smtClean="0"/>
              <a:t>var </a:t>
            </a:r>
            <a:r>
              <a:rPr lang="en-US" sz="2000"/>
              <a:t>0..9: </a:t>
            </a:r>
            <a:r>
              <a:rPr lang="en-US" sz="2000" smtClean="0"/>
              <a:t>R;  var </a:t>
            </a:r>
            <a:r>
              <a:rPr lang="en-US" sz="2000"/>
              <a:t>0..9: Y;</a:t>
            </a:r>
          </a:p>
          <a:p>
            <a:pPr>
              <a:buNone/>
            </a:pPr>
            <a:endParaRPr lang="en-US" sz="2000"/>
          </a:p>
          <a:p>
            <a:pPr>
              <a:buNone/>
            </a:pPr>
            <a:r>
              <a:rPr lang="en-US" sz="2000"/>
              <a:t>constraint       </a:t>
            </a:r>
            <a:r>
              <a:rPr lang="en-US" sz="2000" smtClean="0"/>
              <a:t>1000 </a:t>
            </a:r>
            <a:r>
              <a:rPr lang="en-US" sz="2000"/>
              <a:t>* S + 100 * E + 10 * N + D</a:t>
            </a:r>
          </a:p>
          <a:p>
            <a:pPr>
              <a:buNone/>
            </a:pPr>
            <a:r>
              <a:rPr lang="en-US" sz="2000"/>
              <a:t>                   + 1000 * M + 100 * O + 10 * R + E</a:t>
            </a:r>
          </a:p>
          <a:p>
            <a:pPr>
              <a:buNone/>
            </a:pPr>
            <a:r>
              <a:rPr lang="en-US" sz="2000"/>
              <a:t>       = 10000 * M + 1000 * O + 100 * N + 10 * E + Y;</a:t>
            </a:r>
          </a:p>
          <a:p>
            <a:pPr>
              <a:buNone/>
            </a:pPr>
            <a:endParaRPr lang="en-US" sz="2000"/>
          </a:p>
          <a:p>
            <a:pPr>
              <a:buNone/>
            </a:pPr>
            <a:r>
              <a:rPr lang="en-US" sz="2000"/>
              <a:t>constraint </a:t>
            </a:r>
            <a:r>
              <a:rPr lang="en-US" sz="2000" b="1">
                <a:solidFill>
                  <a:srgbClr val="0070C0"/>
                </a:solidFill>
              </a:rPr>
              <a:t>alldifferent</a:t>
            </a:r>
            <a:r>
              <a:rPr lang="en-US" sz="2000"/>
              <a:t>([S,E,N,D,M,O,R,Y</a:t>
            </a:r>
            <a:r>
              <a:rPr lang="en-US" sz="2000" smtClean="0"/>
              <a:t>]);</a:t>
            </a:r>
            <a:endParaRPr lang="en-US" sz="20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643" y="1524000"/>
            <a:ext cx="2725032" cy="1905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531006" y="5765180"/>
            <a:ext cx="2943922" cy="7805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noAutofit/>
          </a:bodyPr>
          <a:lstStyle/>
          <a:p>
            <a:r>
              <a:rPr lang="en-US" smtClean="0"/>
              <a:t>written in MiniZinc</a:t>
            </a:r>
          </a:p>
          <a:p>
            <a:r>
              <a:rPr lang="en-US"/>
              <a:t>(http://www.minizinc.org</a:t>
            </a:r>
            <a:r>
              <a:rPr lang="en-US" smtClean="0"/>
              <a:t>/)</a:t>
            </a:r>
          </a:p>
        </p:txBody>
      </p:sp>
    </p:spTree>
    <p:extLst>
      <p:ext uri="{BB962C8B-B14F-4D97-AF65-F5344CB8AC3E}">
        <p14:creationId xmlns:p14="http://schemas.microsoft.com/office/powerpoint/2010/main" val="1678293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58283" y="441960"/>
            <a:ext cx="5754029" cy="1296353"/>
          </a:xfrm>
          <a:noFill/>
        </p:spPr>
        <p:txBody>
          <a:bodyPr/>
          <a:lstStyle/>
          <a:p>
            <a:pPr eaLnBrk="1" hangingPunct="1"/>
            <a:r>
              <a:rPr lang="en-US" smtClean="0"/>
              <a:t>3. CP Execution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727075" y="1738312"/>
            <a:ext cx="7727950" cy="4311967"/>
          </a:xfrm>
        </p:spPr>
        <p:txBody>
          <a:bodyPr>
            <a:normAutofit/>
          </a:bodyPr>
          <a:lstStyle/>
          <a:p>
            <a:pPr eaLnBrk="1" hangingPunct="1"/>
            <a:r>
              <a:rPr lang="en-US" smtClean="0"/>
              <a:t>Create a model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>
                <a:solidFill>
                  <a:schemeClr val="accent1">
                    <a:lumMod val="75000"/>
                  </a:schemeClr>
                </a:solidFill>
              </a:rPr>
              <a:t>Propogate</a:t>
            </a:r>
            <a:r>
              <a:rPr lang="en-US" smtClean="0"/>
              <a:t> the constraints</a:t>
            </a:r>
          </a:p>
          <a:p>
            <a:pPr lvl="1"/>
            <a:r>
              <a:rPr lang="en-US" smtClean="0"/>
              <a:t>reduce the possible values for the variables</a:t>
            </a:r>
          </a:p>
          <a:p>
            <a:pPr lvl="1"/>
            <a:endParaRPr lang="en-US" smtClean="0"/>
          </a:p>
          <a:p>
            <a:pPr eaLnBrk="1" hangingPunct="1"/>
            <a:r>
              <a:rPr lang="en-US" smtClean="0"/>
              <a:t>(Backtracking) search</a:t>
            </a:r>
          </a:p>
          <a:p>
            <a:pPr lvl="1"/>
            <a:r>
              <a:rPr lang="en-US" smtClean="0"/>
              <a:t>Choose a variable; 'guess' a value; create a </a:t>
            </a:r>
            <a:r>
              <a:rPr lang="en-US" smtClean="0">
                <a:solidFill>
                  <a:schemeClr val="accent1">
                    <a:lumMod val="75000"/>
                  </a:schemeClr>
                </a:solidFill>
              </a:rPr>
              <a:t>branch</a:t>
            </a:r>
            <a:r>
              <a:rPr lang="en-US" smtClean="0"/>
              <a:t> node; investigate the branches</a:t>
            </a:r>
          </a:p>
          <a:p>
            <a:pPr lvl="1"/>
            <a:endParaRPr lang="en-US" smtClean="0">
              <a:solidFill>
                <a:schemeClr val="accent1"/>
              </a:solidFill>
            </a:endParaRPr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3908E8A-DC33-476D-A8AE-4FA57DA966A2}" type="slidenum">
              <a:rPr lang="en-GB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GB" sz="1200" smtClean="0">
              <a:solidFill>
                <a:srgbClr val="66CC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85413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24840" y="447675"/>
            <a:ext cx="3246120" cy="1066800"/>
          </a:xfrm>
          <a:noFill/>
        </p:spPr>
        <p:txBody>
          <a:bodyPr/>
          <a:lstStyle/>
          <a:p>
            <a:pPr eaLnBrk="1" hangingPunct="1"/>
            <a:r>
              <a:rPr lang="en-US" smtClean="0"/>
              <a:t>Executing</a:t>
            </a:r>
          </a:p>
        </p:txBody>
      </p:sp>
      <p:sp>
        <p:nvSpPr>
          <p:cNvPr id="22532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E719E6F-BF49-4103-9BF9-C77D151534DB}" type="slidenum">
              <a:rPr lang="en-GB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GB" sz="1200" smtClean="0">
              <a:solidFill>
                <a:srgbClr val="66CC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3" name="Line 8"/>
          <p:cNvSpPr>
            <a:spLocks noChangeShapeType="1"/>
          </p:cNvSpPr>
          <p:nvPr/>
        </p:nvSpPr>
        <p:spPr bwMode="auto">
          <a:xfrm flipV="1">
            <a:off x="4800600" y="2438400"/>
            <a:ext cx="8382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Text Box 4"/>
          <p:cNvSpPr txBox="1">
            <a:spLocks noChangeArrowheads="1"/>
          </p:cNvSpPr>
          <p:nvPr/>
        </p:nvSpPr>
        <p:spPr bwMode="auto">
          <a:xfrm>
            <a:off x="3276600" y="3200400"/>
            <a:ext cx="1428750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S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{1..9}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E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{0..9}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N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{0..9}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D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{0..9}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M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{1..9}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O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{0..9}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R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{0..9}</a:t>
            </a:r>
            <a:endParaRPr lang="en-GB" sz="1600" b="1">
              <a:latin typeface="Courier New" panose="02070309020205020404" pitchFamily="49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GB" sz="1600" b="1">
                <a:latin typeface="Courier New" panose="02070309020205020404" pitchFamily="49" charset="0"/>
              </a:rPr>
              <a:t>Y </a:t>
            </a:r>
            <a:r>
              <a:rPr lang="en-US" sz="1600" b="1">
                <a:latin typeface="Courier New" panose="02070309020205020404" pitchFamily="49" charset="0"/>
                <a:sym typeface="Symbol" panose="05050102010706020507" pitchFamily="18" charset="2"/>
              </a:rPr>
              <a:t> {0..9}</a:t>
            </a:r>
            <a:endParaRPr lang="en-GB" b="1">
              <a:latin typeface="Courier New" panose="02070309020205020404" pitchFamily="49" charset="0"/>
              <a:sym typeface="Symbol" panose="05050102010706020507" pitchFamily="18" charset="2"/>
            </a:endParaRPr>
          </a:p>
        </p:txBody>
      </p:sp>
      <p:sp>
        <p:nvSpPr>
          <p:cNvPr id="22535" name="Line 5"/>
          <p:cNvSpPr>
            <a:spLocks noChangeShapeType="1"/>
          </p:cNvSpPr>
          <p:nvPr/>
        </p:nvSpPr>
        <p:spPr bwMode="auto">
          <a:xfrm flipH="1" flipV="1">
            <a:off x="2667000" y="2286000"/>
            <a:ext cx="685800" cy="990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Text Box 6"/>
          <p:cNvSpPr txBox="1">
            <a:spLocks noChangeArrowheads="1"/>
          </p:cNvSpPr>
          <p:nvPr/>
        </p:nvSpPr>
        <p:spPr bwMode="auto">
          <a:xfrm>
            <a:off x="685800" y="1676400"/>
            <a:ext cx="3124200" cy="6064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600" b="1" smtClean="0">
                <a:latin typeface="Courier New" panose="02070309020205020404" pitchFamily="49" charset="0"/>
              </a:rPr>
              <a:t>alldifferent(S,E,N,D</a:t>
            </a:r>
            <a:r>
              <a:rPr lang="en-US" sz="1600" b="1">
                <a:latin typeface="Courier New" panose="02070309020205020404" pitchFamily="49" charset="0"/>
              </a:rPr>
              <a:t>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600" b="1">
                <a:latin typeface="Courier New" panose="02070309020205020404" pitchFamily="49" charset="0"/>
              </a:rPr>
              <a:t>              M,O,R,Y)</a:t>
            </a:r>
            <a:endParaRPr lang="en-US" sz="1600">
              <a:solidFill>
                <a:schemeClr val="hlink"/>
              </a:solidFill>
              <a:latin typeface="Courier New" panose="02070309020205020404" pitchFamily="49" charset="0"/>
            </a:endParaRPr>
          </a:p>
        </p:txBody>
      </p:sp>
      <p:sp>
        <p:nvSpPr>
          <p:cNvPr id="22537" name="Text Box 7"/>
          <p:cNvSpPr txBox="1">
            <a:spLocks noChangeArrowheads="1"/>
          </p:cNvSpPr>
          <p:nvPr/>
        </p:nvSpPr>
        <p:spPr bwMode="auto">
          <a:xfrm>
            <a:off x="4038600" y="1600200"/>
            <a:ext cx="4732338" cy="8509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600" b="1">
                <a:latin typeface="Courier New" panose="02070309020205020404" pitchFamily="49" charset="0"/>
              </a:rPr>
              <a:t>            1000*S + 100*E + 10*N + 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600" b="1">
                <a:latin typeface="Courier New" panose="02070309020205020404" pitchFamily="49" charset="0"/>
              </a:rPr>
              <a:t>          + 1000*M + 100*O + 10*R + 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1600" b="1">
                <a:latin typeface="Courier New" panose="02070309020205020404" pitchFamily="49" charset="0"/>
              </a:rPr>
              <a:t>= 10000*M + 1000*O + 100*N + 10*E + Y</a:t>
            </a:r>
          </a:p>
        </p:txBody>
      </p:sp>
      <p:sp>
        <p:nvSpPr>
          <p:cNvPr id="22538" name="Oval 10"/>
          <p:cNvSpPr>
            <a:spLocks noChangeArrowheads="1"/>
          </p:cNvSpPr>
          <p:nvPr/>
        </p:nvSpPr>
        <p:spPr bwMode="auto">
          <a:xfrm>
            <a:off x="2735263" y="3130550"/>
            <a:ext cx="2674937" cy="22796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sz="1600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64295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Presentation level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none" lIns="91440" tIns="45720" rIns="91440" bIns="45720" rtlCol="0">
        <a:normAutofit/>
      </a:bodyPr>
      <a:lstStyle>
        <a:defPPr>
          <a:defRPr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Presentation level design" id="{00E2FDB5-77A3-416C-8232-A2B8AB0B9A01}" vid="{6E3E8A63-E899-4F92-AFE5-C80B3CCFC0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63AA760-FEA7-44E2-BB85-0893DB8CD7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 design slides (Level design)</Template>
  <TotalTime>0</TotalTime>
  <Words>2705</Words>
  <Application>Microsoft Office PowerPoint</Application>
  <PresentationFormat>On-screen Show (4:3)</PresentationFormat>
  <Paragraphs>711</Paragraphs>
  <Slides>44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Presentation level design</vt:lpstr>
      <vt:lpstr>Constraint  Programming (CP):  Fun and Power</vt:lpstr>
      <vt:lpstr>1. What is CP used for?</vt:lpstr>
      <vt:lpstr>My Interests in CP</vt:lpstr>
      <vt:lpstr>2. Model a Problem in CP</vt:lpstr>
      <vt:lpstr>Cryptarithmetic</vt:lpstr>
      <vt:lpstr>Modeling</vt:lpstr>
      <vt:lpstr>Coding Cryptarithmetic</vt:lpstr>
      <vt:lpstr>3. CP Execution </vt:lpstr>
      <vt:lpstr>Executing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4. Map Coloring</vt:lpstr>
      <vt:lpstr>Coding in MiniZinc</vt:lpstr>
      <vt:lpstr>PowerPoint Presentation</vt:lpstr>
      <vt:lpstr>Constraint Graphs</vt:lpstr>
      <vt:lpstr>5. Sudoku</vt:lpstr>
      <vt:lpstr>Coding in MiniZinc</vt:lpstr>
      <vt:lpstr>6. Transportation Problem</vt:lpstr>
      <vt:lpstr>Example</vt:lpstr>
      <vt:lpstr>Modeling</vt:lpstr>
      <vt:lpstr>7. CP Search Techniques</vt:lpstr>
      <vt:lpstr>7.1. Minimum Remaining Values (MRV)</vt:lpstr>
      <vt:lpstr>7.2. Forward Checking</vt:lpstr>
      <vt:lpstr>4-Queens Problem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7.3. Min-Conflicts</vt:lpstr>
      <vt:lpstr>8. The Future for CP</vt:lpstr>
      <vt:lpstr>PowerPoint Presentation</vt:lpstr>
      <vt:lpstr>9. Some CP Systems</vt:lpstr>
      <vt:lpstr>10. More Information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2015-10-02T20:02:04Z</dcterms:created>
  <dcterms:modified xsi:type="dcterms:W3CDTF">2018-01-30T03:44:56Z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TC034605409991</vt:lpwstr>
  </property>
</Properties>
</file>